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7" r:id="rId3"/>
  </p:sldMasterIdLst>
  <p:notesMasterIdLst>
    <p:notesMasterId r:id="rId5"/>
  </p:notesMasterIdLst>
  <p:handoutMasterIdLst>
    <p:handoutMasterId r:id="rId31"/>
  </p:handoutMasterIdLst>
  <p:sldIdLst>
    <p:sldId id="284" r:id="rId4"/>
    <p:sldId id="308" r:id="rId6"/>
    <p:sldId id="336" r:id="rId7"/>
    <p:sldId id="339" r:id="rId8"/>
    <p:sldId id="408" r:id="rId9"/>
    <p:sldId id="340" r:id="rId10"/>
    <p:sldId id="283" r:id="rId11"/>
    <p:sldId id="403" r:id="rId12"/>
    <p:sldId id="404" r:id="rId13"/>
    <p:sldId id="406" r:id="rId14"/>
    <p:sldId id="396" r:id="rId15"/>
    <p:sldId id="397" r:id="rId16"/>
    <p:sldId id="398" r:id="rId17"/>
    <p:sldId id="399" r:id="rId18"/>
    <p:sldId id="400" r:id="rId19"/>
    <p:sldId id="401" r:id="rId20"/>
    <p:sldId id="347" r:id="rId21"/>
    <p:sldId id="439" r:id="rId22"/>
    <p:sldId id="438" r:id="rId23"/>
    <p:sldId id="428" r:id="rId24"/>
    <p:sldId id="440" r:id="rId25"/>
    <p:sldId id="441" r:id="rId26"/>
    <p:sldId id="433" r:id="rId27"/>
    <p:sldId id="442" r:id="rId28"/>
    <p:sldId id="257" r:id="rId29"/>
    <p:sldId id="288" r:id="rId30"/>
  </p:sldIdLst>
  <p:sldSz cx="12192000" cy="6858000"/>
  <p:notesSz cx="6858000" cy="9144000"/>
  <p:embeddedFontLst>
    <p:embeddedFont>
      <p:font typeface="微软雅黑" pitchFamily="34" charset="-1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泽" initials="徐泽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DCB339"/>
    <a:srgbClr val="C09100"/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522" y="84"/>
      </p:cViewPr>
      <p:guideLst>
        <p:guide orient="horz" pos="2090"/>
        <p:guide pos="37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578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03211-B18B-477D-A05F-14E4BC872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9533" y="1485900"/>
            <a:ext cx="5574771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1847" y="1485900"/>
            <a:ext cx="5574771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99248"/>
            <a:ext cx="12192000" cy="602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032347" y="188913"/>
            <a:ext cx="2844271" cy="58229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9533" y="188913"/>
            <a:ext cx="8367928" cy="58229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530" y="185832"/>
            <a:ext cx="10515600" cy="51341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99248"/>
            <a:ext cx="12192000" cy="602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815412" y="547285"/>
            <a:ext cx="9025003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 smtClean="0"/>
              <a:t>知识点标题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95208" y="6390448"/>
            <a:ext cx="528184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815413" y="1628800"/>
            <a:ext cx="10144555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</p:txBody>
      </p:sp>
      <p:pic>
        <p:nvPicPr>
          <p:cNvPr id="10" name="图片 9" descr="Logo(达内-白色)_Lin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936427" y="243818"/>
            <a:ext cx="2047084" cy="504056"/>
          </a:xfrm>
          <a:prstGeom prst="rect">
            <a:avLst/>
          </a:prstGeom>
        </p:spPr>
      </p:pic>
      <p:sp>
        <p:nvSpPr>
          <p:cNvPr id="8" name="标题 1"/>
          <p:cNvSpPr txBox="1"/>
          <p:nvPr userDrawn="1"/>
        </p:nvSpPr>
        <p:spPr>
          <a:xfrm>
            <a:off x="0" y="2564904"/>
            <a:ext cx="624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 smtClean="0">
                <a:solidFill>
                  <a:srgbClr val="F9FAFB"/>
                </a:solidFill>
              </a:rPr>
              <a:t>知识讲解</a:t>
            </a:r>
            <a:endParaRPr lang="en-US" altLang="zh-CN" sz="1600" b="1" dirty="0" smtClean="0">
              <a:solidFill>
                <a:srgbClr val="F9FA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/>
          <p:nvPr>
            <p:ph type="ctrTitle"/>
          </p:nvPr>
        </p:nvSpPr>
        <p:spPr>
          <a:xfrm>
            <a:off x="1390651" y="1341438"/>
            <a:ext cx="94996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>
              <a:defRPr kern="1200" baseline="0">
                <a:solidFill>
                  <a:schemeClr val="tx2"/>
                </a:solidFill>
                <a:effectLst>
                  <a:outerShdw blurRad="38100" dist="38100" dir="2700000">
                    <a:srgbClr val="FFFFFF"/>
                  </a:outerShdw>
                </a:effectLst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副标题 2050"/>
          <p:cNvSpPr/>
          <p:nvPr>
            <p:ph type="subTitle" idx="1"/>
          </p:nvPr>
        </p:nvSpPr>
        <p:spPr>
          <a:xfrm>
            <a:off x="1873251" y="3068638"/>
            <a:ext cx="8534400" cy="1223962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 anchorCtr="1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>
                <a:latin typeface="Arial" panose="02080604020202020204" charset="0"/>
                <a:ea typeface="宋体" pitchFamily="2" charset="-122"/>
              </a:defRPr>
            </a:lvl2pPr>
            <a:lvl3pPr marL="914400" lvl="2" indent="-914400" algn="ctr">
              <a:buNone/>
              <a:defRPr kern="1200">
                <a:latin typeface="Arial" panose="02080604020202020204" charset="0"/>
                <a:ea typeface="宋体" pitchFamily="2" charset="-122"/>
              </a:defRPr>
            </a:lvl3pPr>
            <a:lvl4pPr marL="1371600" lvl="3" indent="-1371600" algn="ctr">
              <a:buNone/>
              <a:defRPr kern="1200">
                <a:latin typeface="Arial" panose="02080604020202020204" charset="0"/>
                <a:ea typeface="宋体" pitchFamily="2" charset="-122"/>
              </a:defRPr>
            </a:lvl4pPr>
            <a:lvl5pPr marL="1828800" lvl="4" indent="-1828800" algn="ctr">
              <a:buNone/>
              <a:defRPr kern="1200">
                <a:latin typeface="Arial" panose="02080604020202020204" charset="0"/>
                <a:ea typeface="宋体" pitchFamily="2" charset="-122"/>
              </a:defRPr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2" name="日期占位符 2051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endParaRPr lang="en-US" altLang="x-none" dirty="0"/>
          </a:p>
        </p:txBody>
      </p:sp>
      <p:sp>
        <p:nvSpPr>
          <p:cNvPr id="2053" name="页脚占位符 2052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endParaRPr lang="en-US" altLang="x-none" dirty="0"/>
          </a:p>
        </p:txBody>
      </p:sp>
      <p:sp>
        <p:nvSpPr>
          <p:cNvPr id="2054" name="灯片编号占位符 2053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fld id="{9A0DB2DC-4C9A-4742-B13C-FB6460FD3503}" type="slidenum">
              <a:rPr lang="zh-CN" altLang="en-US" dirty="0"/>
            </a:fld>
            <a:endParaRPr lang="en-US" altLang="x-none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/>
          <p:nvPr>
            <p:ph type="title"/>
          </p:nvPr>
        </p:nvSpPr>
        <p:spPr>
          <a:xfrm>
            <a:off x="529167" y="188913"/>
            <a:ext cx="113284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/>
          <p:nvPr>
            <p:ph type="body" idx="1"/>
          </p:nvPr>
        </p:nvSpPr>
        <p:spPr>
          <a:xfrm>
            <a:off x="499533" y="1485900"/>
            <a:ext cx="11377084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页脚占位符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灯片编号占位符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1381" y="144419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1014095" y="2290445"/>
            <a:ext cx="9206230" cy="87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x-none" altLang="zh-CN" sz="4800" b="1" dirty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</a:rPr>
              <a:t>中国千亿网络集团股份有限公司</a:t>
            </a:r>
            <a:endParaRPr lang="x-none" altLang="zh-CN" sz="4800" b="1" dirty="0">
              <a:solidFill>
                <a:srgbClr val="DCB33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779960" y="3406277"/>
            <a:ext cx="6516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80604020202020204" charset="0"/>
              </a:rPr>
              <a:t>Professional Commercial Project Plan</a:t>
            </a:r>
            <a:endParaRPr lang="en-US" altLang="zh-CN" sz="1600" dirty="0">
              <a:solidFill>
                <a:schemeClr val="accent1">
                  <a:lumMod val="75000"/>
                </a:schemeClr>
              </a:solidFill>
              <a:latin typeface="Arial" panose="02080604020202020204" charset="0"/>
            </a:endParaRPr>
          </a:p>
        </p:txBody>
      </p:sp>
      <p:sp>
        <p:nvSpPr>
          <p:cNvPr id="22" name="圆角矩形 11"/>
          <p:cNvSpPr>
            <a:spLocks noChangeArrowheads="1"/>
          </p:cNvSpPr>
          <p:nvPr/>
        </p:nvSpPr>
        <p:spPr bwMode="auto">
          <a:xfrm>
            <a:off x="3800475" y="3979545"/>
            <a:ext cx="4279900" cy="49657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8745" y="4095750"/>
            <a:ext cx="403479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eaLnBrk="1" hangingPunct="1"/>
            <a:r>
              <a:rPr lang="x-none" dirty="0">
                <a:solidFill>
                  <a:srgbClr val="FFC000"/>
                </a:solidFill>
                <a:sym typeface="+mn-ea"/>
              </a:rPr>
              <a:t>上市代码：TWork  编号：</a:t>
            </a:r>
            <a:r>
              <a:rPr lang="x-none" dirty="0" smtClean="0">
                <a:solidFill>
                  <a:srgbClr val="FFC000"/>
                </a:solidFill>
                <a:sym typeface="+mn-ea"/>
              </a:rPr>
              <a:t>0</a:t>
            </a:r>
            <a:r>
              <a:rPr lang="en-US" dirty="0" smtClean="0">
                <a:solidFill>
                  <a:srgbClr val="FFC000"/>
                </a:solidFill>
                <a:sym typeface="+mn-ea"/>
              </a:rPr>
              <a:t>09989</a:t>
            </a:r>
            <a:endParaRPr lang="en-US" altLang="en-US" dirty="0" smtClean="0">
              <a:solidFill>
                <a:srgbClr val="FFC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752357" y="2334371"/>
            <a:ext cx="954198" cy="954323"/>
            <a:chOff x="1338684" y="442531"/>
            <a:chExt cx="715742" cy="715742"/>
          </a:xfrm>
        </p:grpSpPr>
        <p:sp>
          <p:nvSpPr>
            <p:cNvPr id="18" name="加号 17"/>
            <p:cNvSpPr/>
            <p:nvPr/>
          </p:nvSpPr>
          <p:spPr>
            <a:xfrm>
              <a:off x="1338684" y="442531"/>
              <a:ext cx="715742" cy="715742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  <a:effectLst/>
          </p:spPr>
        </p:sp>
        <p:sp>
          <p:nvSpPr>
            <p:cNvPr id="19" name="加号 6"/>
            <p:cNvSpPr/>
            <p:nvPr/>
          </p:nvSpPr>
          <p:spPr>
            <a:xfrm>
              <a:off x="1433556" y="716231"/>
              <a:ext cx="525998" cy="1683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32765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ar-SA" sz="1200">
                <a:solidFill>
                  <a:srgbClr val="FFFFFF"/>
                </a:solidFill>
                <a:latin typeface="Lato Black" pitchFamily="34" charset="0"/>
                <a:cs typeface="Arial" panose="0208060402020202020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18902" y="2334371"/>
            <a:ext cx="954198" cy="954323"/>
            <a:chOff x="3488872" y="442531"/>
            <a:chExt cx="715742" cy="715742"/>
          </a:xfrm>
        </p:grpSpPr>
        <p:sp>
          <p:nvSpPr>
            <p:cNvPr id="21" name="加号 20"/>
            <p:cNvSpPr/>
            <p:nvPr/>
          </p:nvSpPr>
          <p:spPr>
            <a:xfrm>
              <a:off x="3488872" y="442531"/>
              <a:ext cx="715742" cy="715742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  <a:effectLst/>
          </p:spPr>
        </p:sp>
        <p:sp>
          <p:nvSpPr>
            <p:cNvPr id="22" name="加号 10"/>
            <p:cNvSpPr/>
            <p:nvPr/>
          </p:nvSpPr>
          <p:spPr>
            <a:xfrm>
              <a:off x="3583744" y="716231"/>
              <a:ext cx="525998" cy="1683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32765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ar-SA" sz="1200">
                <a:solidFill>
                  <a:srgbClr val="FFFFFF"/>
                </a:solidFill>
                <a:latin typeface="Lato Black" pitchFamily="34" charset="0"/>
                <a:cs typeface="Arial" panose="0208060402020202020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485447" y="2334371"/>
            <a:ext cx="954198" cy="954323"/>
            <a:chOff x="5639061" y="442531"/>
            <a:chExt cx="715742" cy="715742"/>
          </a:xfrm>
        </p:grpSpPr>
        <p:sp>
          <p:nvSpPr>
            <p:cNvPr id="24" name="等于号 23"/>
            <p:cNvSpPr/>
            <p:nvPr/>
          </p:nvSpPr>
          <p:spPr>
            <a:xfrm>
              <a:off x="5639061" y="442531"/>
              <a:ext cx="715742" cy="715742"/>
            </a:xfrm>
            <a:prstGeom prst="mathEqual">
              <a:avLst/>
            </a:prstGeom>
            <a:solidFill>
              <a:schemeClr val="accent1"/>
            </a:solidFill>
            <a:ln>
              <a:noFill/>
            </a:ln>
            <a:effectLst/>
          </p:spPr>
        </p:sp>
        <p:sp>
          <p:nvSpPr>
            <p:cNvPr id="25" name="等于号 14"/>
            <p:cNvSpPr/>
            <p:nvPr/>
          </p:nvSpPr>
          <p:spPr>
            <a:xfrm>
              <a:off x="5733933" y="589974"/>
              <a:ext cx="525998" cy="4208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32765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ar-SA" sz="1200">
                <a:solidFill>
                  <a:srgbClr val="FFFFFF"/>
                </a:solidFill>
                <a:latin typeface="Lato Black" pitchFamily="34" charset="0"/>
                <a:cs typeface="Arial" panose="020806040202020202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73598" y="1988839"/>
            <a:ext cx="1645170" cy="1645384"/>
            <a:chOff x="729698" y="1954731"/>
            <a:chExt cx="1234038" cy="1234038"/>
          </a:xfrm>
        </p:grpSpPr>
        <p:sp>
          <p:nvSpPr>
            <p:cNvPr id="27" name="椭圆 26"/>
            <p:cNvSpPr/>
            <p:nvPr/>
          </p:nvSpPr>
          <p:spPr>
            <a:xfrm>
              <a:off x="729698" y="1954731"/>
              <a:ext cx="1234038" cy="123403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  <p:sp>
          <p:nvSpPr>
            <p:cNvPr id="28" name="Freeform 42"/>
            <p:cNvSpPr>
              <a:spLocks noChangeAspect="1" noEditPoints="1"/>
            </p:cNvSpPr>
            <p:nvPr/>
          </p:nvSpPr>
          <p:spPr bwMode="auto">
            <a:xfrm>
              <a:off x="1142307" y="2139702"/>
              <a:ext cx="401198" cy="513231"/>
            </a:xfrm>
            <a:custGeom>
              <a:avLst/>
              <a:gdLst>
                <a:gd name="T0" fmla="*/ 49 w 224"/>
                <a:gd name="T1" fmla="*/ 93 h 287"/>
                <a:gd name="T2" fmla="*/ 54 w 224"/>
                <a:gd name="T3" fmla="*/ 281 h 287"/>
                <a:gd name="T4" fmla="*/ 21 w 224"/>
                <a:gd name="T5" fmla="*/ 279 h 287"/>
                <a:gd name="T6" fmla="*/ 0 w 224"/>
                <a:gd name="T7" fmla="*/ 254 h 287"/>
                <a:gd name="T8" fmla="*/ 12 w 224"/>
                <a:gd name="T9" fmla="*/ 70 h 287"/>
                <a:gd name="T10" fmla="*/ 171 w 224"/>
                <a:gd name="T11" fmla="*/ 217 h 287"/>
                <a:gd name="T12" fmla="*/ 190 w 224"/>
                <a:gd name="T13" fmla="*/ 166 h 287"/>
                <a:gd name="T14" fmla="*/ 185 w 224"/>
                <a:gd name="T15" fmla="*/ 183 h 287"/>
                <a:gd name="T16" fmla="*/ 181 w 224"/>
                <a:gd name="T17" fmla="*/ 188 h 287"/>
                <a:gd name="T18" fmla="*/ 161 w 224"/>
                <a:gd name="T19" fmla="*/ 188 h 287"/>
                <a:gd name="T20" fmla="*/ 156 w 224"/>
                <a:gd name="T21" fmla="*/ 183 h 287"/>
                <a:gd name="T22" fmla="*/ 192 w 224"/>
                <a:gd name="T23" fmla="*/ 137 h 287"/>
                <a:gd name="T24" fmla="*/ 193 w 224"/>
                <a:gd name="T25" fmla="*/ 138 h 287"/>
                <a:gd name="T26" fmla="*/ 196 w 224"/>
                <a:gd name="T27" fmla="*/ 139 h 287"/>
                <a:gd name="T28" fmla="*/ 197 w 224"/>
                <a:gd name="T29" fmla="*/ 139 h 287"/>
                <a:gd name="T30" fmla="*/ 198 w 224"/>
                <a:gd name="T31" fmla="*/ 140 h 287"/>
                <a:gd name="T32" fmla="*/ 199 w 224"/>
                <a:gd name="T33" fmla="*/ 141 h 287"/>
                <a:gd name="T34" fmla="*/ 200 w 224"/>
                <a:gd name="T35" fmla="*/ 142 h 287"/>
                <a:gd name="T36" fmla="*/ 202 w 224"/>
                <a:gd name="T37" fmla="*/ 143 h 287"/>
                <a:gd name="T38" fmla="*/ 203 w 224"/>
                <a:gd name="T39" fmla="*/ 144 h 287"/>
                <a:gd name="T40" fmla="*/ 204 w 224"/>
                <a:gd name="T41" fmla="*/ 145 h 287"/>
                <a:gd name="T42" fmla="*/ 205 w 224"/>
                <a:gd name="T43" fmla="*/ 146 h 287"/>
                <a:gd name="T44" fmla="*/ 219 w 224"/>
                <a:gd name="T45" fmla="*/ 185 h 287"/>
                <a:gd name="T46" fmla="*/ 219 w 224"/>
                <a:gd name="T47" fmla="*/ 250 h 287"/>
                <a:gd name="T48" fmla="*/ 124 w 224"/>
                <a:gd name="T49" fmla="*/ 178 h 287"/>
                <a:gd name="T50" fmla="*/ 124 w 224"/>
                <a:gd name="T51" fmla="*/ 178 h 287"/>
                <a:gd name="T52" fmla="*/ 118 w 224"/>
                <a:gd name="T53" fmla="*/ 283 h 287"/>
                <a:gd name="T54" fmla="*/ 118 w 224"/>
                <a:gd name="T55" fmla="*/ 283 h 287"/>
                <a:gd name="T56" fmla="*/ 191 w 224"/>
                <a:gd name="T57" fmla="*/ 234 h 287"/>
                <a:gd name="T58" fmla="*/ 172 w 224"/>
                <a:gd name="T59" fmla="*/ 37 h 287"/>
                <a:gd name="T60" fmla="*/ 52 w 224"/>
                <a:gd name="T61" fmla="*/ 83 h 287"/>
                <a:gd name="T62" fmla="*/ 40 w 224"/>
                <a:gd name="T63" fmla="*/ 82 h 287"/>
                <a:gd name="T64" fmla="*/ 155 w 224"/>
                <a:gd name="T65" fmla="*/ 26 h 287"/>
                <a:gd name="T66" fmla="*/ 40 w 224"/>
                <a:gd name="T67" fmla="*/ 82 h 287"/>
                <a:gd name="T68" fmla="*/ 148 w 224"/>
                <a:gd name="T69" fmla="*/ 19 h 287"/>
                <a:gd name="T70" fmla="*/ 25 w 224"/>
                <a:gd name="T71" fmla="*/ 72 h 287"/>
                <a:gd name="T72" fmla="*/ 62 w 224"/>
                <a:gd name="T73" fmla="*/ 100 h 287"/>
                <a:gd name="T74" fmla="*/ 194 w 224"/>
                <a:gd name="T75" fmla="*/ 40 h 287"/>
                <a:gd name="T76" fmla="*/ 203 w 224"/>
                <a:gd name="T77" fmla="*/ 130 h 287"/>
                <a:gd name="T78" fmla="*/ 202 w 224"/>
                <a:gd name="T79" fmla="*/ 129 h 287"/>
                <a:gd name="T80" fmla="*/ 199 w 224"/>
                <a:gd name="T81" fmla="*/ 127 h 287"/>
                <a:gd name="T82" fmla="*/ 198 w 224"/>
                <a:gd name="T83" fmla="*/ 127 h 287"/>
                <a:gd name="T84" fmla="*/ 172 w 224"/>
                <a:gd name="T85" fmla="*/ 121 h 287"/>
                <a:gd name="T86" fmla="*/ 112 w 224"/>
                <a:gd name="T87" fmla="*/ 178 h 287"/>
                <a:gd name="T88" fmla="*/ 72 w 224"/>
                <a:gd name="T89" fmla="*/ 286 h 287"/>
                <a:gd name="T90" fmla="*/ 21 w 224"/>
                <a:gd name="T91" fmla="*/ 65 h 287"/>
                <a:gd name="T92" fmla="*/ 145 w 224"/>
                <a:gd name="T93" fmla="*/ 1 h 287"/>
                <a:gd name="T94" fmla="*/ 21 w 224"/>
                <a:gd name="T95" fmla="*/ 6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" h="287">
                  <a:moveTo>
                    <a:pt x="12" y="70"/>
                  </a:moveTo>
                  <a:cubicBezTo>
                    <a:pt x="16" y="77"/>
                    <a:pt x="21" y="82"/>
                    <a:pt x="27" y="86"/>
                  </a:cubicBezTo>
                  <a:cubicBezTo>
                    <a:pt x="33" y="90"/>
                    <a:pt x="41" y="92"/>
                    <a:pt x="49" y="93"/>
                  </a:cubicBezTo>
                  <a:cubicBezTo>
                    <a:pt x="52" y="94"/>
                    <a:pt x="54" y="97"/>
                    <a:pt x="54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81"/>
                    <a:pt x="54" y="281"/>
                    <a:pt x="54" y="281"/>
                  </a:cubicBezTo>
                  <a:cubicBezTo>
                    <a:pt x="54" y="285"/>
                    <a:pt x="52" y="287"/>
                    <a:pt x="48" y="287"/>
                  </a:cubicBezTo>
                  <a:cubicBezTo>
                    <a:pt x="47" y="287"/>
                    <a:pt x="47" y="287"/>
                    <a:pt x="47" y="287"/>
                  </a:cubicBezTo>
                  <a:cubicBezTo>
                    <a:pt x="38" y="286"/>
                    <a:pt x="29" y="283"/>
                    <a:pt x="21" y="279"/>
                  </a:cubicBezTo>
                  <a:cubicBezTo>
                    <a:pt x="13" y="274"/>
                    <a:pt x="6" y="267"/>
                    <a:pt x="1" y="257"/>
                  </a:cubicBezTo>
                  <a:cubicBezTo>
                    <a:pt x="0" y="256"/>
                    <a:pt x="0" y="255"/>
                    <a:pt x="0" y="25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3" y="67"/>
                    <a:pt x="6" y="67"/>
                  </a:cubicBezTo>
                  <a:cubicBezTo>
                    <a:pt x="9" y="67"/>
                    <a:pt x="11" y="68"/>
                    <a:pt x="12" y="70"/>
                  </a:cubicBezTo>
                  <a:close/>
                  <a:moveTo>
                    <a:pt x="135" y="180"/>
                  </a:moveTo>
                  <a:cubicBezTo>
                    <a:pt x="135" y="180"/>
                    <a:pt x="135" y="180"/>
                    <a:pt x="135" y="180"/>
                  </a:cubicBezTo>
                  <a:cubicBezTo>
                    <a:pt x="135" y="201"/>
                    <a:pt x="151" y="217"/>
                    <a:pt x="171" y="217"/>
                  </a:cubicBezTo>
                  <a:cubicBezTo>
                    <a:pt x="192" y="217"/>
                    <a:pt x="208" y="201"/>
                    <a:pt x="208" y="180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0" y="177"/>
                    <a:pt x="194" y="172"/>
                    <a:pt x="190" y="166"/>
                  </a:cubicBezTo>
                  <a:cubicBezTo>
                    <a:pt x="178" y="175"/>
                    <a:pt x="162" y="180"/>
                    <a:pt x="143" y="180"/>
                  </a:cubicBezTo>
                  <a:cubicBezTo>
                    <a:pt x="140" y="180"/>
                    <a:pt x="137" y="180"/>
                    <a:pt x="135" y="180"/>
                  </a:cubicBezTo>
                  <a:close/>
                  <a:moveTo>
                    <a:pt x="185" y="183"/>
                  </a:moveTo>
                  <a:cubicBezTo>
                    <a:pt x="188" y="183"/>
                    <a:pt x="190" y="185"/>
                    <a:pt x="190" y="188"/>
                  </a:cubicBezTo>
                  <a:cubicBezTo>
                    <a:pt x="190" y="191"/>
                    <a:pt x="188" y="193"/>
                    <a:pt x="185" y="193"/>
                  </a:cubicBezTo>
                  <a:cubicBezTo>
                    <a:pt x="183" y="193"/>
                    <a:pt x="181" y="191"/>
                    <a:pt x="181" y="188"/>
                  </a:cubicBezTo>
                  <a:cubicBezTo>
                    <a:pt x="181" y="185"/>
                    <a:pt x="183" y="183"/>
                    <a:pt x="185" y="183"/>
                  </a:cubicBezTo>
                  <a:close/>
                  <a:moveTo>
                    <a:pt x="156" y="183"/>
                  </a:moveTo>
                  <a:cubicBezTo>
                    <a:pt x="159" y="183"/>
                    <a:pt x="161" y="185"/>
                    <a:pt x="161" y="188"/>
                  </a:cubicBezTo>
                  <a:cubicBezTo>
                    <a:pt x="161" y="191"/>
                    <a:pt x="159" y="193"/>
                    <a:pt x="156" y="193"/>
                  </a:cubicBezTo>
                  <a:cubicBezTo>
                    <a:pt x="153" y="193"/>
                    <a:pt x="151" y="191"/>
                    <a:pt x="151" y="188"/>
                  </a:cubicBezTo>
                  <a:cubicBezTo>
                    <a:pt x="151" y="185"/>
                    <a:pt x="153" y="183"/>
                    <a:pt x="156" y="183"/>
                  </a:cubicBezTo>
                  <a:close/>
                  <a:moveTo>
                    <a:pt x="190" y="136"/>
                  </a:moveTo>
                  <a:cubicBezTo>
                    <a:pt x="190" y="136"/>
                    <a:pt x="190" y="136"/>
                    <a:pt x="190" y="136"/>
                  </a:cubicBezTo>
                  <a:cubicBezTo>
                    <a:pt x="191" y="136"/>
                    <a:pt x="192" y="137"/>
                    <a:pt x="192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8"/>
                    <a:pt x="195" y="138"/>
                    <a:pt x="195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40"/>
                    <a:pt x="197" y="140"/>
                    <a:pt x="197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200" y="141"/>
                    <a:pt x="200" y="141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14" y="154"/>
                    <a:pt x="219" y="166"/>
                    <a:pt x="219" y="180"/>
                  </a:cubicBezTo>
                  <a:cubicBezTo>
                    <a:pt x="219" y="181"/>
                    <a:pt x="219" y="183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00" y="215"/>
                    <a:pt x="147" y="214"/>
                    <a:pt x="124" y="24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5" y="153"/>
                    <a:pt x="146" y="132"/>
                    <a:pt x="172" y="132"/>
                  </a:cubicBezTo>
                  <a:cubicBezTo>
                    <a:pt x="178" y="132"/>
                    <a:pt x="184" y="134"/>
                    <a:pt x="190" y="136"/>
                  </a:cubicBezTo>
                  <a:close/>
                  <a:moveTo>
                    <a:pt x="118" y="283"/>
                  </a:moveTo>
                  <a:cubicBezTo>
                    <a:pt x="168" y="283"/>
                    <a:pt x="168" y="283"/>
                    <a:pt x="168" y="283"/>
                  </a:cubicBezTo>
                  <a:cubicBezTo>
                    <a:pt x="150" y="234"/>
                    <a:pt x="150" y="234"/>
                    <a:pt x="150" y="234"/>
                  </a:cubicBezTo>
                  <a:cubicBezTo>
                    <a:pt x="132" y="243"/>
                    <a:pt x="120" y="262"/>
                    <a:pt x="118" y="283"/>
                  </a:cubicBezTo>
                  <a:close/>
                  <a:moveTo>
                    <a:pt x="176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1" y="262"/>
                    <a:pt x="210" y="243"/>
                    <a:pt x="191" y="234"/>
                  </a:cubicBezTo>
                  <a:cubicBezTo>
                    <a:pt x="176" y="283"/>
                    <a:pt x="176" y="283"/>
                    <a:pt x="176" y="283"/>
                  </a:cubicBezTo>
                  <a:close/>
                  <a:moveTo>
                    <a:pt x="55" y="88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4" y="37"/>
                    <a:pt x="175" y="35"/>
                    <a:pt x="174" y="34"/>
                  </a:cubicBezTo>
                  <a:cubicBezTo>
                    <a:pt x="173" y="32"/>
                    <a:pt x="172" y="32"/>
                    <a:pt x="170" y="32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1" y="83"/>
                    <a:pt x="50" y="85"/>
                    <a:pt x="51" y="87"/>
                  </a:cubicBezTo>
                  <a:cubicBezTo>
                    <a:pt x="51" y="88"/>
                    <a:pt x="53" y="89"/>
                    <a:pt x="55" y="88"/>
                  </a:cubicBezTo>
                  <a:close/>
                  <a:moveTo>
                    <a:pt x="40" y="82"/>
                  </a:moveTo>
                  <a:cubicBezTo>
                    <a:pt x="157" y="31"/>
                    <a:pt x="157" y="31"/>
                    <a:pt x="157" y="31"/>
                  </a:cubicBezTo>
                  <a:cubicBezTo>
                    <a:pt x="159" y="30"/>
                    <a:pt x="160" y="29"/>
                    <a:pt x="159" y="27"/>
                  </a:cubicBezTo>
                  <a:cubicBezTo>
                    <a:pt x="158" y="26"/>
                    <a:pt x="157" y="25"/>
                    <a:pt x="155" y="2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6" y="77"/>
                    <a:pt x="35" y="79"/>
                    <a:pt x="36" y="80"/>
                  </a:cubicBezTo>
                  <a:cubicBezTo>
                    <a:pt x="36" y="82"/>
                    <a:pt x="38" y="82"/>
                    <a:pt x="40" y="82"/>
                  </a:cubicBezTo>
                  <a:close/>
                  <a:moveTo>
                    <a:pt x="29" y="73"/>
                  </a:moveTo>
                  <a:cubicBezTo>
                    <a:pt x="147" y="23"/>
                    <a:pt x="147" y="23"/>
                    <a:pt x="147" y="23"/>
                  </a:cubicBezTo>
                  <a:cubicBezTo>
                    <a:pt x="148" y="22"/>
                    <a:pt x="149" y="21"/>
                    <a:pt x="148" y="19"/>
                  </a:cubicBezTo>
                  <a:cubicBezTo>
                    <a:pt x="148" y="18"/>
                    <a:pt x="146" y="17"/>
                    <a:pt x="145" y="1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69"/>
                    <a:pt x="25" y="71"/>
                    <a:pt x="25" y="72"/>
                  </a:cubicBezTo>
                  <a:cubicBezTo>
                    <a:pt x="26" y="73"/>
                    <a:pt x="27" y="74"/>
                    <a:pt x="29" y="73"/>
                  </a:cubicBezTo>
                  <a:close/>
                  <a:moveTo>
                    <a:pt x="62" y="280"/>
                  </a:move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98"/>
                    <a:pt x="64" y="95"/>
                    <a:pt x="66" y="94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39"/>
                    <a:pt x="195" y="39"/>
                    <a:pt x="197" y="39"/>
                  </a:cubicBezTo>
                  <a:cubicBezTo>
                    <a:pt x="200" y="39"/>
                    <a:pt x="203" y="42"/>
                    <a:pt x="203" y="45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1" y="129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0" y="128"/>
                    <a:pt x="200" y="128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7" y="126"/>
                    <a:pt x="196" y="126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87" y="122"/>
                    <a:pt x="179" y="121"/>
                    <a:pt x="172" y="121"/>
                  </a:cubicBezTo>
                  <a:cubicBezTo>
                    <a:pt x="140" y="121"/>
                    <a:pt x="114" y="146"/>
                    <a:pt x="112" y="177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62"/>
                    <a:pt x="109" y="266"/>
                    <a:pt x="108" y="270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1" y="286"/>
                    <a:pt x="70" y="286"/>
                    <a:pt x="69" y="286"/>
                  </a:cubicBezTo>
                  <a:cubicBezTo>
                    <a:pt x="65" y="286"/>
                    <a:pt x="62" y="284"/>
                    <a:pt x="62" y="280"/>
                  </a:cubicBezTo>
                  <a:close/>
                  <a:moveTo>
                    <a:pt x="21" y="65"/>
                  </a:moveTo>
                  <a:cubicBezTo>
                    <a:pt x="18" y="66"/>
                    <a:pt x="15" y="64"/>
                    <a:pt x="14" y="62"/>
                  </a:cubicBezTo>
                  <a:cubicBezTo>
                    <a:pt x="13" y="60"/>
                    <a:pt x="15" y="57"/>
                    <a:pt x="17" y="56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7" y="0"/>
                    <a:pt x="150" y="1"/>
                    <a:pt x="151" y="3"/>
                  </a:cubicBezTo>
                  <a:cubicBezTo>
                    <a:pt x="152" y="6"/>
                    <a:pt x="151" y="9"/>
                    <a:pt x="149" y="10"/>
                  </a:cubicBezTo>
                  <a:lnTo>
                    <a:pt x="21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86691" y="2652933"/>
              <a:ext cx="861172" cy="285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1900" dirty="0">
                  <a:solidFill>
                    <a:schemeClr val="bg1"/>
                  </a:solidFill>
                  <a:latin typeface="Impact" panose="020B0806030902050204" pitchFamily="34" charset="0"/>
                </a:rPr>
                <a:t>基于</a:t>
              </a:r>
              <a:r>
                <a:rPr lang="x-none" altLang="zh-CN" sz="1900" b="1" dirty="0">
                  <a:solidFill>
                    <a:srgbClr val="FF0000"/>
                  </a:solidFill>
                  <a:latin typeface="Impact" panose="020B0806030902050204" pitchFamily="34" charset="0"/>
                </a:rPr>
                <a:t>域名</a:t>
              </a:r>
              <a:endParaRPr b="1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40143" y="1988839"/>
            <a:ext cx="1645170" cy="1645384"/>
            <a:chOff x="2879887" y="1954731"/>
            <a:chExt cx="1234038" cy="1234038"/>
          </a:xfrm>
        </p:grpSpPr>
        <p:sp>
          <p:nvSpPr>
            <p:cNvPr id="31" name="椭圆 30"/>
            <p:cNvSpPr/>
            <p:nvPr/>
          </p:nvSpPr>
          <p:spPr>
            <a:xfrm>
              <a:off x="2879887" y="1954731"/>
              <a:ext cx="1234038" cy="1234038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  <p:sp>
          <p:nvSpPr>
            <p:cNvPr id="45" name="TextBox 44"/>
            <p:cNvSpPr txBox="1"/>
            <p:nvPr/>
          </p:nvSpPr>
          <p:spPr>
            <a:xfrm>
              <a:off x="3034236" y="2676555"/>
              <a:ext cx="871987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1900" dirty="0">
                  <a:solidFill>
                    <a:schemeClr val="bg1"/>
                  </a:solidFill>
                  <a:latin typeface="Impact" panose="020B0806030902050204" pitchFamily="34" charset="0"/>
                </a:rPr>
                <a:t>基于</a:t>
              </a:r>
              <a:r>
                <a:rPr lang="x-none" altLang="zh-CN" sz="1900" b="1" dirty="0">
                  <a:solidFill>
                    <a:srgbClr val="FF0000"/>
                  </a:solidFill>
                  <a:latin typeface="Impact" panose="020B0806030902050204" pitchFamily="34" charset="0"/>
                </a:rPr>
                <a:t>端口</a:t>
              </a:r>
            </a:p>
          </p:txBody>
        </p:sp>
        <p:sp>
          <p:nvSpPr>
            <p:cNvPr id="46" name="Freeform 21"/>
            <p:cNvSpPr>
              <a:spLocks noChangeAspect="1" noEditPoints="1"/>
            </p:cNvSpPr>
            <p:nvPr/>
          </p:nvSpPr>
          <p:spPr bwMode="auto">
            <a:xfrm>
              <a:off x="3265892" y="2190753"/>
              <a:ext cx="462027" cy="433852"/>
            </a:xfrm>
            <a:custGeom>
              <a:avLst/>
              <a:gdLst>
                <a:gd name="T0" fmla="*/ 189 w 243"/>
                <a:gd name="T1" fmla="*/ 0 h 228"/>
                <a:gd name="T2" fmla="*/ 196 w 243"/>
                <a:gd name="T3" fmla="*/ 190 h 228"/>
                <a:gd name="T4" fmla="*/ 201 w 243"/>
                <a:gd name="T5" fmla="*/ 207 h 228"/>
                <a:gd name="T6" fmla="*/ 224 w 243"/>
                <a:gd name="T7" fmla="*/ 208 h 228"/>
                <a:gd name="T8" fmla="*/ 228 w 243"/>
                <a:gd name="T9" fmla="*/ 184 h 228"/>
                <a:gd name="T10" fmla="*/ 235 w 243"/>
                <a:gd name="T11" fmla="*/ 11 h 228"/>
                <a:gd name="T12" fmla="*/ 243 w 243"/>
                <a:gd name="T13" fmla="*/ 184 h 228"/>
                <a:gd name="T14" fmla="*/ 236 w 243"/>
                <a:gd name="T15" fmla="*/ 215 h 228"/>
                <a:gd name="T16" fmla="*/ 216 w 243"/>
                <a:gd name="T17" fmla="*/ 228 h 228"/>
                <a:gd name="T18" fmla="*/ 35 w 243"/>
                <a:gd name="T19" fmla="*/ 228 h 228"/>
                <a:gd name="T20" fmla="*/ 10 w 243"/>
                <a:gd name="T21" fmla="*/ 219 h 228"/>
                <a:gd name="T22" fmla="*/ 0 w 243"/>
                <a:gd name="T23" fmla="*/ 191 h 228"/>
                <a:gd name="T24" fmla="*/ 8 w 243"/>
                <a:gd name="T25" fmla="*/ 0 h 228"/>
                <a:gd name="T26" fmla="*/ 34 w 243"/>
                <a:gd name="T27" fmla="*/ 188 h 228"/>
                <a:gd name="T28" fmla="*/ 72 w 243"/>
                <a:gd name="T29" fmla="*/ 179 h 228"/>
                <a:gd name="T30" fmla="*/ 34 w 243"/>
                <a:gd name="T31" fmla="*/ 157 h 228"/>
                <a:gd name="T32" fmla="*/ 161 w 243"/>
                <a:gd name="T33" fmla="*/ 166 h 228"/>
                <a:gd name="T34" fmla="*/ 34 w 243"/>
                <a:gd name="T35" fmla="*/ 157 h 228"/>
                <a:gd name="T36" fmla="*/ 34 w 243"/>
                <a:gd name="T37" fmla="*/ 142 h 228"/>
                <a:gd name="T38" fmla="*/ 161 w 243"/>
                <a:gd name="T39" fmla="*/ 132 h 228"/>
                <a:gd name="T40" fmla="*/ 34 w 243"/>
                <a:gd name="T41" fmla="*/ 109 h 228"/>
                <a:gd name="T42" fmla="*/ 161 w 243"/>
                <a:gd name="T43" fmla="*/ 119 h 228"/>
                <a:gd name="T44" fmla="*/ 34 w 243"/>
                <a:gd name="T45" fmla="*/ 109 h 228"/>
                <a:gd name="T46" fmla="*/ 64 w 243"/>
                <a:gd name="T47" fmla="*/ 38 h 228"/>
                <a:gd name="T48" fmla="*/ 54 w 243"/>
                <a:gd name="T49" fmla="*/ 62 h 228"/>
                <a:gd name="T50" fmla="*/ 34 w 243"/>
                <a:gd name="T51" fmla="*/ 38 h 228"/>
                <a:gd name="T52" fmla="*/ 44 w 243"/>
                <a:gd name="T53" fmla="*/ 90 h 228"/>
                <a:gd name="T54" fmla="*/ 52 w 243"/>
                <a:gd name="T55" fmla="*/ 90 h 228"/>
                <a:gd name="T56" fmla="*/ 89 w 243"/>
                <a:gd name="T57" fmla="*/ 90 h 228"/>
                <a:gd name="T58" fmla="*/ 78 w 243"/>
                <a:gd name="T59" fmla="*/ 84 h 228"/>
                <a:gd name="T60" fmla="*/ 87 w 243"/>
                <a:gd name="T61" fmla="*/ 65 h 228"/>
                <a:gd name="T62" fmla="*/ 78 w 243"/>
                <a:gd name="T63" fmla="*/ 59 h 228"/>
                <a:gd name="T64" fmla="*/ 89 w 243"/>
                <a:gd name="T65" fmla="*/ 45 h 228"/>
                <a:gd name="T66" fmla="*/ 66 w 243"/>
                <a:gd name="T67" fmla="*/ 38 h 228"/>
                <a:gd name="T68" fmla="*/ 89 w 243"/>
                <a:gd name="T69" fmla="*/ 90 h 228"/>
                <a:gd name="T70" fmla="*/ 127 w 243"/>
                <a:gd name="T71" fmla="*/ 38 h 228"/>
                <a:gd name="T72" fmla="*/ 120 w 243"/>
                <a:gd name="T73" fmla="*/ 38 h 228"/>
                <a:gd name="T74" fmla="*/ 103 w 243"/>
                <a:gd name="T75" fmla="*/ 62 h 228"/>
                <a:gd name="T76" fmla="*/ 90 w 243"/>
                <a:gd name="T77" fmla="*/ 38 h 228"/>
                <a:gd name="T78" fmla="*/ 108 w 243"/>
                <a:gd name="T79" fmla="*/ 90 h 228"/>
                <a:gd name="T80" fmla="*/ 116 w 243"/>
                <a:gd name="T81" fmla="*/ 90 h 228"/>
                <a:gd name="T82" fmla="*/ 136 w 243"/>
                <a:gd name="T83" fmla="*/ 38 h 228"/>
                <a:gd name="T84" fmla="*/ 138 w 243"/>
                <a:gd name="T85" fmla="*/ 81 h 228"/>
                <a:gd name="T86" fmla="*/ 164 w 243"/>
                <a:gd name="T87" fmla="*/ 81 h 228"/>
                <a:gd name="T88" fmla="*/ 162 w 243"/>
                <a:gd name="T89" fmla="*/ 68 h 228"/>
                <a:gd name="T90" fmla="*/ 149 w 243"/>
                <a:gd name="T91" fmla="*/ 51 h 228"/>
                <a:gd name="T92" fmla="*/ 150 w 243"/>
                <a:gd name="T93" fmla="*/ 45 h 228"/>
                <a:gd name="T94" fmla="*/ 152 w 243"/>
                <a:gd name="T95" fmla="*/ 56 h 228"/>
                <a:gd name="T96" fmla="*/ 163 w 243"/>
                <a:gd name="T97" fmla="*/ 47 h 228"/>
                <a:gd name="T98" fmla="*/ 138 w 243"/>
                <a:gd name="T99" fmla="*/ 48 h 228"/>
                <a:gd name="T100" fmla="*/ 139 w 243"/>
                <a:gd name="T101" fmla="*/ 59 h 228"/>
                <a:gd name="T102" fmla="*/ 152 w 243"/>
                <a:gd name="T103" fmla="*/ 75 h 228"/>
                <a:gd name="T104" fmla="*/ 150 w 243"/>
                <a:gd name="T105" fmla="*/ 83 h 228"/>
                <a:gd name="T106" fmla="*/ 148 w 243"/>
                <a:gd name="T107" fmla="*/ 70 h 228"/>
                <a:gd name="T108" fmla="*/ 206 w 243"/>
                <a:gd name="T109" fmla="*/ 12 h 228"/>
                <a:gd name="T110" fmla="*/ 213 w 243"/>
                <a:gd name="T111" fmla="*/ 200 h 228"/>
                <a:gd name="T112" fmla="*/ 220 w 243"/>
                <a:gd name="T113" fmla="*/ 12 h 228"/>
                <a:gd name="T114" fmla="*/ 206 w 243"/>
                <a:gd name="T115" fmla="*/ 12 h 228"/>
                <a:gd name="T116" fmla="*/ 15 w 243"/>
                <a:gd name="T117" fmla="*/ 15 h 228"/>
                <a:gd name="T118" fmla="*/ 15 w 243"/>
                <a:gd name="T119" fmla="*/ 191 h 228"/>
                <a:gd name="T120" fmla="*/ 35 w 243"/>
                <a:gd name="T121" fmla="*/ 213 h 228"/>
                <a:gd name="T122" fmla="*/ 188 w 243"/>
                <a:gd name="T123" fmla="*/ 213 h 228"/>
                <a:gd name="T124" fmla="*/ 182 w 243"/>
                <a:gd name="T125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28">
                  <a:moveTo>
                    <a:pt x="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93" y="0"/>
                    <a:pt x="196" y="3"/>
                    <a:pt x="196" y="7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8"/>
                    <a:pt x="198" y="203"/>
                    <a:pt x="201" y="207"/>
                  </a:cubicBezTo>
                  <a:cubicBezTo>
                    <a:pt x="204" y="210"/>
                    <a:pt x="210" y="212"/>
                    <a:pt x="216" y="213"/>
                  </a:cubicBezTo>
                  <a:cubicBezTo>
                    <a:pt x="219" y="213"/>
                    <a:pt x="222" y="211"/>
                    <a:pt x="224" y="208"/>
                  </a:cubicBezTo>
                  <a:cubicBezTo>
                    <a:pt x="226" y="203"/>
                    <a:pt x="228" y="196"/>
                    <a:pt x="228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8" y="15"/>
                    <a:pt x="231" y="11"/>
                    <a:pt x="235" y="11"/>
                  </a:cubicBezTo>
                  <a:cubicBezTo>
                    <a:pt x="239" y="11"/>
                    <a:pt x="243" y="15"/>
                    <a:pt x="243" y="19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3" y="184"/>
                    <a:pt x="243" y="184"/>
                    <a:pt x="242" y="184"/>
                  </a:cubicBezTo>
                  <a:cubicBezTo>
                    <a:pt x="243" y="199"/>
                    <a:pt x="240" y="209"/>
                    <a:pt x="236" y="215"/>
                  </a:cubicBezTo>
                  <a:cubicBezTo>
                    <a:pt x="232" y="223"/>
                    <a:pt x="225" y="227"/>
                    <a:pt x="217" y="228"/>
                  </a:cubicBezTo>
                  <a:cubicBezTo>
                    <a:pt x="217" y="228"/>
                    <a:pt x="217" y="228"/>
                    <a:pt x="216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8"/>
                    <a:pt x="34" y="228"/>
                    <a:pt x="34" y="228"/>
                  </a:cubicBezTo>
                  <a:cubicBezTo>
                    <a:pt x="24" y="228"/>
                    <a:pt x="16" y="225"/>
                    <a:pt x="10" y="219"/>
                  </a:cubicBezTo>
                  <a:cubicBezTo>
                    <a:pt x="4" y="213"/>
                    <a:pt x="0" y="204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  <a:moveTo>
                    <a:pt x="34" y="179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34" y="179"/>
                    <a:pt x="34" y="179"/>
                    <a:pt x="34" y="179"/>
                  </a:cubicBezTo>
                  <a:close/>
                  <a:moveTo>
                    <a:pt x="34" y="15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161" y="166"/>
                    <a:pt x="161" y="166"/>
                    <a:pt x="161" y="166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34" y="157"/>
                    <a:pt x="34" y="157"/>
                    <a:pt x="34" y="157"/>
                  </a:cubicBezTo>
                  <a:close/>
                  <a:moveTo>
                    <a:pt x="34" y="132"/>
                  </a:moveTo>
                  <a:cubicBezTo>
                    <a:pt x="34" y="142"/>
                    <a:pt x="34" y="142"/>
                    <a:pt x="34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34" y="132"/>
                    <a:pt x="34" y="132"/>
                    <a:pt x="34" y="132"/>
                  </a:cubicBezTo>
                  <a:close/>
                  <a:moveTo>
                    <a:pt x="34" y="109"/>
                  </a:moveTo>
                  <a:cubicBezTo>
                    <a:pt x="34" y="119"/>
                    <a:pt x="34" y="119"/>
                    <a:pt x="34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34" y="109"/>
                    <a:pt x="34" y="109"/>
                    <a:pt x="34" y="109"/>
                  </a:cubicBezTo>
                  <a:close/>
                  <a:moveTo>
                    <a:pt x="64" y="90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4" y="90"/>
                    <a:pt x="64" y="90"/>
                    <a:pt x="64" y="90"/>
                  </a:cubicBezTo>
                  <a:close/>
                  <a:moveTo>
                    <a:pt x="89" y="90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89" y="90"/>
                    <a:pt x="89" y="90"/>
                    <a:pt x="89" y="90"/>
                  </a:cubicBezTo>
                  <a:close/>
                  <a:moveTo>
                    <a:pt x="136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6" y="38"/>
                    <a:pt x="136" y="38"/>
                    <a:pt x="136" y="38"/>
                  </a:cubicBezTo>
                  <a:close/>
                  <a:moveTo>
                    <a:pt x="138" y="70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38" y="88"/>
                    <a:pt x="142" y="91"/>
                    <a:pt x="150" y="91"/>
                  </a:cubicBezTo>
                  <a:cubicBezTo>
                    <a:pt x="159" y="91"/>
                    <a:pt x="164" y="87"/>
                    <a:pt x="164" y="81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2"/>
                    <a:pt x="163" y="69"/>
                    <a:pt x="162" y="68"/>
                  </a:cubicBezTo>
                  <a:cubicBezTo>
                    <a:pt x="160" y="66"/>
                    <a:pt x="157" y="63"/>
                    <a:pt x="153" y="58"/>
                  </a:cubicBezTo>
                  <a:cubicBezTo>
                    <a:pt x="150" y="55"/>
                    <a:pt x="149" y="53"/>
                    <a:pt x="149" y="51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6"/>
                    <a:pt x="149" y="45"/>
                    <a:pt x="150" y="45"/>
                  </a:cubicBezTo>
                  <a:cubicBezTo>
                    <a:pt x="152" y="45"/>
                    <a:pt x="152" y="45"/>
                    <a:pt x="152" y="4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3" y="41"/>
                    <a:pt x="159" y="38"/>
                    <a:pt x="151" y="38"/>
                  </a:cubicBezTo>
                  <a:cubicBezTo>
                    <a:pt x="142" y="38"/>
                    <a:pt x="138" y="41"/>
                    <a:pt x="138" y="48"/>
                  </a:cubicBezTo>
                  <a:cubicBezTo>
                    <a:pt x="138" y="54"/>
                    <a:pt x="138" y="54"/>
                    <a:pt x="138" y="54"/>
                  </a:cubicBezTo>
                  <a:cubicBezTo>
                    <a:pt x="138" y="56"/>
                    <a:pt x="138" y="57"/>
                    <a:pt x="139" y="59"/>
                  </a:cubicBezTo>
                  <a:cubicBezTo>
                    <a:pt x="140" y="61"/>
                    <a:pt x="144" y="64"/>
                    <a:pt x="148" y="69"/>
                  </a:cubicBezTo>
                  <a:cubicBezTo>
                    <a:pt x="151" y="71"/>
                    <a:pt x="152" y="73"/>
                    <a:pt x="152" y="75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3"/>
                    <a:pt x="152" y="83"/>
                    <a:pt x="150" y="83"/>
                  </a:cubicBezTo>
                  <a:cubicBezTo>
                    <a:pt x="149" y="83"/>
                    <a:pt x="148" y="83"/>
                    <a:pt x="148" y="82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38" y="70"/>
                    <a:pt x="138" y="70"/>
                    <a:pt x="138" y="70"/>
                  </a:cubicBezTo>
                  <a:close/>
                  <a:moveTo>
                    <a:pt x="206" y="12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6" y="196"/>
                    <a:pt x="209" y="200"/>
                    <a:pt x="213" y="200"/>
                  </a:cubicBezTo>
                  <a:cubicBezTo>
                    <a:pt x="217" y="200"/>
                    <a:pt x="220" y="196"/>
                    <a:pt x="220" y="19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8"/>
                    <a:pt x="217" y="4"/>
                    <a:pt x="213" y="4"/>
                  </a:cubicBezTo>
                  <a:cubicBezTo>
                    <a:pt x="209" y="4"/>
                    <a:pt x="206" y="8"/>
                    <a:pt x="206" y="12"/>
                  </a:cubicBezTo>
                  <a:close/>
                  <a:moveTo>
                    <a:pt x="18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200"/>
                    <a:pt x="17" y="205"/>
                    <a:pt x="20" y="208"/>
                  </a:cubicBezTo>
                  <a:cubicBezTo>
                    <a:pt x="23" y="211"/>
                    <a:pt x="29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4" y="207"/>
                    <a:pt x="181" y="200"/>
                    <a:pt x="182" y="190"/>
                  </a:cubicBezTo>
                  <a:cubicBezTo>
                    <a:pt x="182" y="190"/>
                    <a:pt x="182" y="190"/>
                    <a:pt x="182" y="190"/>
                  </a:cubicBezTo>
                  <a:lnTo>
                    <a:pt x="18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706689" y="1988839"/>
            <a:ext cx="1645170" cy="1645384"/>
            <a:chOff x="5030076" y="1954731"/>
            <a:chExt cx="1234038" cy="1234038"/>
          </a:xfrm>
        </p:grpSpPr>
        <p:sp>
          <p:nvSpPr>
            <p:cNvPr id="48" name="椭圆 47"/>
            <p:cNvSpPr/>
            <p:nvPr/>
          </p:nvSpPr>
          <p:spPr>
            <a:xfrm>
              <a:off x="5030076" y="1954731"/>
              <a:ext cx="1234038" cy="1234038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  <p:sp>
          <p:nvSpPr>
            <p:cNvPr id="49" name="TextBox 48"/>
            <p:cNvSpPr txBox="1"/>
            <p:nvPr/>
          </p:nvSpPr>
          <p:spPr>
            <a:xfrm>
              <a:off x="5195688" y="2696021"/>
              <a:ext cx="978821" cy="408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1900" dirty="0">
                  <a:solidFill>
                    <a:schemeClr val="bg1"/>
                  </a:solidFill>
                  <a:latin typeface="Impact" panose="020B0806030902050204" pitchFamily="34" charset="0"/>
                </a:rPr>
                <a:t>基于</a:t>
              </a:r>
              <a:r>
                <a:rPr lang="x-none" altLang="zh-CN" sz="1900" b="1" dirty="0">
                  <a:solidFill>
                    <a:srgbClr val="FF0000"/>
                  </a:solidFill>
                  <a:latin typeface="Corbel" pitchFamily="34" charset="0"/>
                </a:rPr>
                <a:t>IP</a:t>
              </a:r>
              <a:r>
                <a:rPr lang="x-none" altLang="zh-CN" sz="1900" b="1" dirty="0">
                  <a:solidFill>
                    <a:srgbClr val="FF0000"/>
                  </a:solidFill>
                  <a:latin typeface="Impact" panose="020B0806030902050204" pitchFamily="34" charset="0"/>
                </a:rPr>
                <a:t>地址</a:t>
              </a:r>
              <a:endParaRPr lang="x-none" altLang="zh-CN" sz="1900" b="1" dirty="0">
                <a:solidFill>
                  <a:srgbClr val="FF00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Freeform 47"/>
            <p:cNvSpPr>
              <a:spLocks noChangeAspect="1" noEditPoints="1"/>
            </p:cNvSpPr>
            <p:nvPr/>
          </p:nvSpPr>
          <p:spPr bwMode="auto">
            <a:xfrm>
              <a:off x="5361261" y="2186183"/>
              <a:ext cx="594194" cy="481924"/>
            </a:xfrm>
            <a:custGeom>
              <a:avLst/>
              <a:gdLst>
                <a:gd name="T0" fmla="*/ 214 w 329"/>
                <a:gd name="T1" fmla="*/ 10 h 267"/>
                <a:gd name="T2" fmla="*/ 297 w 329"/>
                <a:gd name="T3" fmla="*/ 115 h 267"/>
                <a:gd name="T4" fmla="*/ 221 w 329"/>
                <a:gd name="T5" fmla="*/ 247 h 267"/>
                <a:gd name="T6" fmla="*/ 137 w 329"/>
                <a:gd name="T7" fmla="*/ 265 h 267"/>
                <a:gd name="T8" fmla="*/ 128 w 329"/>
                <a:gd name="T9" fmla="*/ 256 h 267"/>
                <a:gd name="T10" fmla="*/ 113 w 329"/>
                <a:gd name="T11" fmla="*/ 170 h 267"/>
                <a:gd name="T12" fmla="*/ 11 w 329"/>
                <a:gd name="T13" fmla="*/ 151 h 267"/>
                <a:gd name="T14" fmla="*/ 11 w 329"/>
                <a:gd name="T15" fmla="*/ 10 h 267"/>
                <a:gd name="T16" fmla="*/ 227 w 329"/>
                <a:gd name="T17" fmla="*/ 195 h 267"/>
                <a:gd name="T18" fmla="*/ 227 w 329"/>
                <a:gd name="T19" fmla="*/ 187 h 267"/>
                <a:gd name="T20" fmla="*/ 292 w 329"/>
                <a:gd name="T21" fmla="*/ 176 h 267"/>
                <a:gd name="T22" fmla="*/ 227 w 329"/>
                <a:gd name="T23" fmla="*/ 149 h 267"/>
                <a:gd name="T24" fmla="*/ 292 w 329"/>
                <a:gd name="T25" fmla="*/ 149 h 267"/>
                <a:gd name="T26" fmla="*/ 126 w 329"/>
                <a:gd name="T27" fmla="*/ 86 h 267"/>
                <a:gd name="T28" fmla="*/ 126 w 329"/>
                <a:gd name="T29" fmla="*/ 77 h 267"/>
                <a:gd name="T30" fmla="*/ 192 w 329"/>
                <a:gd name="T31" fmla="*/ 67 h 267"/>
                <a:gd name="T32" fmla="*/ 126 w 329"/>
                <a:gd name="T33" fmla="*/ 39 h 267"/>
                <a:gd name="T34" fmla="*/ 192 w 329"/>
                <a:gd name="T35" fmla="*/ 39 h 267"/>
                <a:gd name="T36" fmla="*/ 58 w 329"/>
                <a:gd name="T37" fmla="*/ 36 h 267"/>
                <a:gd name="T38" fmla="*/ 77 w 329"/>
                <a:gd name="T39" fmla="*/ 83 h 267"/>
                <a:gd name="T40" fmla="*/ 96 w 329"/>
                <a:gd name="T41" fmla="*/ 36 h 267"/>
                <a:gd name="T42" fmla="*/ 70 w 329"/>
                <a:gd name="T43" fmla="*/ 124 h 267"/>
                <a:gd name="T44" fmla="*/ 77 w 329"/>
                <a:gd name="T45" fmla="*/ 95 h 267"/>
                <a:gd name="T46" fmla="*/ 73 w 329"/>
                <a:gd name="T47" fmla="*/ 94 h 267"/>
                <a:gd name="T48" fmla="*/ 81 w 329"/>
                <a:gd name="T49" fmla="*/ 93 h 267"/>
                <a:gd name="T50" fmla="*/ 88 w 329"/>
                <a:gd name="T51" fmla="*/ 85 h 267"/>
                <a:gd name="T52" fmla="*/ 65 w 329"/>
                <a:gd name="T53" fmla="*/ 85 h 267"/>
                <a:gd name="T54" fmla="*/ 81 w 329"/>
                <a:gd name="T55" fmla="*/ 45 h 267"/>
                <a:gd name="T56" fmla="*/ 53 w 329"/>
                <a:gd name="T57" fmla="*/ 56 h 267"/>
                <a:gd name="T58" fmla="*/ 94 w 329"/>
                <a:gd name="T59" fmla="*/ 72 h 267"/>
                <a:gd name="T60" fmla="*/ 94 w 329"/>
                <a:gd name="T61" fmla="*/ 50 h 267"/>
                <a:gd name="T62" fmla="*/ 224 w 329"/>
                <a:gd name="T63" fmla="*/ 126 h 267"/>
                <a:gd name="T64" fmla="*/ 186 w 329"/>
                <a:gd name="T65" fmla="*/ 162 h 267"/>
                <a:gd name="T66" fmla="*/ 173 w 329"/>
                <a:gd name="T67" fmla="*/ 200 h 267"/>
                <a:gd name="T68" fmla="*/ 127 w 329"/>
                <a:gd name="T69" fmla="*/ 170 h 267"/>
                <a:gd name="T70" fmla="*/ 155 w 329"/>
                <a:gd name="T71" fmla="*/ 221 h 267"/>
                <a:gd name="T72" fmla="*/ 182 w 329"/>
                <a:gd name="T73" fmla="*/ 229 h 267"/>
                <a:gd name="T74" fmla="*/ 221 w 329"/>
                <a:gd name="T75" fmla="*/ 233 h 267"/>
                <a:gd name="T76" fmla="*/ 288 w 329"/>
                <a:gd name="T77" fmla="*/ 127 h 267"/>
                <a:gd name="T78" fmla="*/ 146 w 329"/>
                <a:gd name="T79" fmla="*/ 115 h 267"/>
                <a:gd name="T80" fmla="*/ 203 w 329"/>
                <a:gd name="T81" fmla="*/ 20 h 267"/>
                <a:gd name="T82" fmla="*/ 21 w 329"/>
                <a:gd name="T83" fmla="*/ 20 h 267"/>
                <a:gd name="T84" fmla="*/ 21 w 329"/>
                <a:gd name="T85" fmla="*/ 141 h 267"/>
                <a:gd name="T86" fmla="*/ 210 w 329"/>
                <a:gd name="T87" fmla="*/ 108 h 267"/>
                <a:gd name="T88" fmla="*/ 148 w 329"/>
                <a:gd name="T89" fmla="*/ 148 h 267"/>
                <a:gd name="T90" fmla="*/ 171 w 329"/>
                <a:gd name="T91" fmla="*/ 174 h 267"/>
                <a:gd name="T92" fmla="*/ 188 w 329"/>
                <a:gd name="T93" fmla="*/ 148 h 267"/>
                <a:gd name="T94" fmla="*/ 210 w 329"/>
                <a:gd name="T95" fmla="*/ 1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67">
                  <a:moveTo>
                    <a:pt x="36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98" y="0"/>
                    <a:pt x="207" y="4"/>
                    <a:pt x="214" y="10"/>
                  </a:cubicBezTo>
                  <a:cubicBezTo>
                    <a:pt x="220" y="17"/>
                    <a:pt x="224" y="26"/>
                    <a:pt x="224" y="36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52" y="94"/>
                    <a:pt x="278" y="102"/>
                    <a:pt x="297" y="115"/>
                  </a:cubicBezTo>
                  <a:cubicBezTo>
                    <a:pt x="317" y="129"/>
                    <a:pt x="329" y="148"/>
                    <a:pt x="329" y="170"/>
                  </a:cubicBezTo>
                  <a:cubicBezTo>
                    <a:pt x="329" y="192"/>
                    <a:pt x="317" y="211"/>
                    <a:pt x="297" y="225"/>
                  </a:cubicBezTo>
                  <a:cubicBezTo>
                    <a:pt x="277" y="239"/>
                    <a:pt x="251" y="247"/>
                    <a:pt x="221" y="247"/>
                  </a:cubicBezTo>
                  <a:cubicBezTo>
                    <a:pt x="215" y="247"/>
                    <a:pt x="208" y="247"/>
                    <a:pt x="202" y="246"/>
                  </a:cubicBezTo>
                  <a:cubicBezTo>
                    <a:pt x="196" y="245"/>
                    <a:pt x="191" y="244"/>
                    <a:pt x="186" y="243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4" y="267"/>
                    <a:pt x="130" y="265"/>
                    <a:pt x="128" y="261"/>
                  </a:cubicBezTo>
                  <a:cubicBezTo>
                    <a:pt x="127" y="260"/>
                    <a:pt x="127" y="258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32" y="215"/>
                    <a:pt x="126" y="207"/>
                    <a:pt x="121" y="200"/>
                  </a:cubicBezTo>
                  <a:cubicBezTo>
                    <a:pt x="116" y="191"/>
                    <a:pt x="113" y="181"/>
                    <a:pt x="113" y="170"/>
                  </a:cubicBezTo>
                  <a:cubicBezTo>
                    <a:pt x="113" y="167"/>
                    <a:pt x="113" y="165"/>
                    <a:pt x="113" y="162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26" y="162"/>
                    <a:pt x="17" y="158"/>
                    <a:pt x="11" y="151"/>
                  </a:cubicBezTo>
                  <a:cubicBezTo>
                    <a:pt x="4" y="145"/>
                    <a:pt x="0" y="136"/>
                    <a:pt x="0" y="1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6"/>
                    <a:pt x="4" y="17"/>
                    <a:pt x="11" y="10"/>
                  </a:cubicBezTo>
                  <a:cubicBezTo>
                    <a:pt x="17" y="4"/>
                    <a:pt x="26" y="0"/>
                    <a:pt x="36" y="0"/>
                  </a:cubicBezTo>
                  <a:close/>
                  <a:moveTo>
                    <a:pt x="227" y="187"/>
                  </a:moveTo>
                  <a:cubicBezTo>
                    <a:pt x="227" y="195"/>
                    <a:pt x="227" y="195"/>
                    <a:pt x="227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27" y="187"/>
                    <a:pt x="227" y="187"/>
                    <a:pt x="227" y="187"/>
                  </a:cubicBezTo>
                  <a:close/>
                  <a:moveTo>
                    <a:pt x="227" y="168"/>
                  </a:moveTo>
                  <a:cubicBezTo>
                    <a:pt x="227" y="176"/>
                    <a:pt x="227" y="176"/>
                    <a:pt x="227" y="176"/>
                  </a:cubicBezTo>
                  <a:cubicBezTo>
                    <a:pt x="292" y="176"/>
                    <a:pt x="292" y="176"/>
                    <a:pt x="292" y="176"/>
                  </a:cubicBezTo>
                  <a:cubicBezTo>
                    <a:pt x="292" y="168"/>
                    <a:pt x="292" y="168"/>
                    <a:pt x="292" y="168"/>
                  </a:cubicBezTo>
                  <a:cubicBezTo>
                    <a:pt x="227" y="168"/>
                    <a:pt x="227" y="168"/>
                    <a:pt x="227" y="168"/>
                  </a:cubicBezTo>
                  <a:close/>
                  <a:moveTo>
                    <a:pt x="227" y="149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92" y="157"/>
                    <a:pt x="292" y="157"/>
                    <a:pt x="292" y="157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27" y="149"/>
                    <a:pt x="227" y="149"/>
                    <a:pt x="227" y="149"/>
                  </a:cubicBezTo>
                  <a:close/>
                  <a:moveTo>
                    <a:pt x="126" y="77"/>
                  </a:moveTo>
                  <a:cubicBezTo>
                    <a:pt x="126" y="86"/>
                    <a:pt x="126" y="86"/>
                    <a:pt x="126" y="86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2" y="77"/>
                    <a:pt x="192" y="77"/>
                    <a:pt x="192" y="77"/>
                  </a:cubicBezTo>
                  <a:cubicBezTo>
                    <a:pt x="126" y="77"/>
                    <a:pt x="126" y="77"/>
                    <a:pt x="126" y="77"/>
                  </a:cubicBezTo>
                  <a:close/>
                  <a:moveTo>
                    <a:pt x="126" y="58"/>
                  </a:moveTo>
                  <a:cubicBezTo>
                    <a:pt x="126" y="67"/>
                    <a:pt x="126" y="67"/>
                    <a:pt x="126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26" y="58"/>
                    <a:pt x="126" y="58"/>
                    <a:pt x="126" y="58"/>
                  </a:cubicBezTo>
                  <a:close/>
                  <a:moveTo>
                    <a:pt x="126" y="39"/>
                  </a:moveTo>
                  <a:cubicBezTo>
                    <a:pt x="126" y="48"/>
                    <a:pt x="126" y="48"/>
                    <a:pt x="126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26" y="39"/>
                    <a:pt x="126" y="39"/>
                    <a:pt x="126" y="39"/>
                  </a:cubicBezTo>
                  <a:close/>
                  <a:moveTo>
                    <a:pt x="77" y="28"/>
                  </a:moveTo>
                  <a:cubicBezTo>
                    <a:pt x="70" y="28"/>
                    <a:pt x="63" y="31"/>
                    <a:pt x="58" y="36"/>
                  </a:cubicBezTo>
                  <a:cubicBezTo>
                    <a:pt x="53" y="41"/>
                    <a:pt x="50" y="48"/>
                    <a:pt x="50" y="56"/>
                  </a:cubicBezTo>
                  <a:cubicBezTo>
                    <a:pt x="50" y="63"/>
                    <a:pt x="53" y="70"/>
                    <a:pt x="58" y="75"/>
                  </a:cubicBezTo>
                  <a:cubicBezTo>
                    <a:pt x="63" y="80"/>
                    <a:pt x="70" y="83"/>
                    <a:pt x="77" y="83"/>
                  </a:cubicBezTo>
                  <a:cubicBezTo>
                    <a:pt x="85" y="83"/>
                    <a:pt x="92" y="80"/>
                    <a:pt x="96" y="75"/>
                  </a:cubicBezTo>
                  <a:cubicBezTo>
                    <a:pt x="101" y="70"/>
                    <a:pt x="104" y="63"/>
                    <a:pt x="104" y="56"/>
                  </a:cubicBezTo>
                  <a:cubicBezTo>
                    <a:pt x="104" y="48"/>
                    <a:pt x="101" y="41"/>
                    <a:pt x="96" y="36"/>
                  </a:cubicBezTo>
                  <a:cubicBezTo>
                    <a:pt x="92" y="31"/>
                    <a:pt x="85" y="28"/>
                    <a:pt x="77" y="28"/>
                  </a:cubicBezTo>
                  <a:close/>
                  <a:moveTo>
                    <a:pt x="76" y="95"/>
                  </a:moveTo>
                  <a:cubicBezTo>
                    <a:pt x="70" y="124"/>
                    <a:pt x="70" y="124"/>
                    <a:pt x="70" y="124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6" y="95"/>
                    <a:pt x="76" y="95"/>
                    <a:pt x="76" y="95"/>
                  </a:cubicBezTo>
                  <a:close/>
                  <a:moveTo>
                    <a:pt x="88" y="85"/>
                  </a:moveTo>
                  <a:cubicBezTo>
                    <a:pt x="81" y="93"/>
                    <a:pt x="81" y="93"/>
                    <a:pt x="81" y="93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5" y="106"/>
                    <a:pt x="104" y="90"/>
                    <a:pt x="88" y="85"/>
                  </a:cubicBezTo>
                  <a:close/>
                  <a:moveTo>
                    <a:pt x="66" y="124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50" y="90"/>
                    <a:pt x="38" y="106"/>
                    <a:pt x="38" y="124"/>
                  </a:cubicBezTo>
                  <a:cubicBezTo>
                    <a:pt x="66" y="124"/>
                    <a:pt x="66" y="124"/>
                    <a:pt x="66" y="124"/>
                  </a:cubicBezTo>
                  <a:close/>
                  <a:moveTo>
                    <a:pt x="81" y="45"/>
                  </a:moveTo>
                  <a:cubicBezTo>
                    <a:pt x="80" y="46"/>
                    <a:pt x="80" y="46"/>
                    <a:pt x="79" y="46"/>
                  </a:cubicBezTo>
                  <a:cubicBezTo>
                    <a:pt x="70" y="51"/>
                    <a:pt x="59" y="51"/>
                    <a:pt x="54" y="51"/>
                  </a:cubicBezTo>
                  <a:cubicBezTo>
                    <a:pt x="54" y="53"/>
                    <a:pt x="53" y="54"/>
                    <a:pt x="53" y="56"/>
                  </a:cubicBezTo>
                  <a:cubicBezTo>
                    <a:pt x="53" y="62"/>
                    <a:pt x="56" y="68"/>
                    <a:pt x="60" y="72"/>
                  </a:cubicBezTo>
                  <a:cubicBezTo>
                    <a:pt x="65" y="77"/>
                    <a:pt x="71" y="79"/>
                    <a:pt x="77" y="79"/>
                  </a:cubicBezTo>
                  <a:cubicBezTo>
                    <a:pt x="84" y="79"/>
                    <a:pt x="90" y="77"/>
                    <a:pt x="94" y="72"/>
                  </a:cubicBezTo>
                  <a:cubicBezTo>
                    <a:pt x="98" y="68"/>
                    <a:pt x="101" y="62"/>
                    <a:pt x="101" y="56"/>
                  </a:cubicBezTo>
                  <a:cubicBezTo>
                    <a:pt x="101" y="54"/>
                    <a:pt x="101" y="52"/>
                    <a:pt x="100" y="51"/>
                  </a:cubicBezTo>
                  <a:cubicBezTo>
                    <a:pt x="98" y="51"/>
                    <a:pt x="96" y="51"/>
                    <a:pt x="94" y="50"/>
                  </a:cubicBezTo>
                  <a:cubicBezTo>
                    <a:pt x="89" y="49"/>
                    <a:pt x="85" y="48"/>
                    <a:pt x="81" y="45"/>
                  </a:cubicBezTo>
                  <a:close/>
                  <a:moveTo>
                    <a:pt x="224" y="107"/>
                  </a:moveTo>
                  <a:cubicBezTo>
                    <a:pt x="224" y="126"/>
                    <a:pt x="224" y="126"/>
                    <a:pt x="224" y="126"/>
                  </a:cubicBezTo>
                  <a:cubicBezTo>
                    <a:pt x="224" y="136"/>
                    <a:pt x="220" y="145"/>
                    <a:pt x="214" y="151"/>
                  </a:cubicBezTo>
                  <a:cubicBezTo>
                    <a:pt x="207" y="158"/>
                    <a:pt x="198" y="162"/>
                    <a:pt x="188" y="162"/>
                  </a:cubicBezTo>
                  <a:cubicBezTo>
                    <a:pt x="186" y="162"/>
                    <a:pt x="186" y="162"/>
                    <a:pt x="186" y="162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6" y="200"/>
                    <a:pt x="183" y="203"/>
                    <a:pt x="179" y="203"/>
                  </a:cubicBezTo>
                  <a:cubicBezTo>
                    <a:pt x="176" y="203"/>
                    <a:pt x="174" y="202"/>
                    <a:pt x="173" y="200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128" y="165"/>
                    <a:pt x="127" y="167"/>
                    <a:pt x="127" y="170"/>
                  </a:cubicBezTo>
                  <a:cubicBezTo>
                    <a:pt x="127" y="178"/>
                    <a:pt x="130" y="185"/>
                    <a:pt x="134" y="192"/>
                  </a:cubicBezTo>
                  <a:cubicBezTo>
                    <a:pt x="138" y="200"/>
                    <a:pt x="144" y="206"/>
                    <a:pt x="152" y="212"/>
                  </a:cubicBezTo>
                  <a:cubicBezTo>
                    <a:pt x="155" y="214"/>
                    <a:pt x="156" y="217"/>
                    <a:pt x="155" y="221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28"/>
                    <a:pt x="185" y="228"/>
                    <a:pt x="187" y="228"/>
                  </a:cubicBezTo>
                  <a:cubicBezTo>
                    <a:pt x="192" y="230"/>
                    <a:pt x="198" y="231"/>
                    <a:pt x="204" y="232"/>
                  </a:cubicBezTo>
                  <a:cubicBezTo>
                    <a:pt x="209" y="232"/>
                    <a:pt x="215" y="233"/>
                    <a:pt x="221" y="233"/>
                  </a:cubicBezTo>
                  <a:cubicBezTo>
                    <a:pt x="248" y="233"/>
                    <a:pt x="271" y="225"/>
                    <a:pt x="288" y="214"/>
                  </a:cubicBezTo>
                  <a:cubicBezTo>
                    <a:pt x="305" y="202"/>
                    <a:pt x="315" y="187"/>
                    <a:pt x="315" y="170"/>
                  </a:cubicBezTo>
                  <a:cubicBezTo>
                    <a:pt x="315" y="153"/>
                    <a:pt x="305" y="138"/>
                    <a:pt x="288" y="127"/>
                  </a:cubicBezTo>
                  <a:cubicBezTo>
                    <a:pt x="272" y="115"/>
                    <a:pt x="249" y="108"/>
                    <a:pt x="224" y="107"/>
                  </a:cubicBezTo>
                  <a:close/>
                  <a:moveTo>
                    <a:pt x="118" y="148"/>
                  </a:moveTo>
                  <a:cubicBezTo>
                    <a:pt x="123" y="135"/>
                    <a:pt x="133" y="124"/>
                    <a:pt x="146" y="115"/>
                  </a:cubicBezTo>
                  <a:cubicBezTo>
                    <a:pt x="162" y="103"/>
                    <a:pt x="185" y="95"/>
                    <a:pt x="210" y="93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0"/>
                    <a:pt x="207" y="24"/>
                    <a:pt x="203" y="20"/>
                  </a:cubicBezTo>
                  <a:cubicBezTo>
                    <a:pt x="200" y="17"/>
                    <a:pt x="194" y="14"/>
                    <a:pt x="188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7"/>
                    <a:pt x="21" y="20"/>
                  </a:cubicBezTo>
                  <a:cubicBezTo>
                    <a:pt x="17" y="24"/>
                    <a:pt x="15" y="30"/>
                    <a:pt x="15" y="3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32"/>
                    <a:pt x="17" y="137"/>
                    <a:pt x="21" y="141"/>
                  </a:cubicBezTo>
                  <a:cubicBezTo>
                    <a:pt x="25" y="145"/>
                    <a:pt x="30" y="148"/>
                    <a:pt x="36" y="148"/>
                  </a:cubicBezTo>
                  <a:cubicBezTo>
                    <a:pt x="118" y="148"/>
                    <a:pt x="118" y="148"/>
                    <a:pt x="118" y="148"/>
                  </a:cubicBezTo>
                  <a:close/>
                  <a:moveTo>
                    <a:pt x="210" y="108"/>
                  </a:moveTo>
                  <a:cubicBezTo>
                    <a:pt x="188" y="110"/>
                    <a:pt x="168" y="116"/>
                    <a:pt x="154" y="127"/>
                  </a:cubicBezTo>
                  <a:cubicBezTo>
                    <a:pt x="145" y="133"/>
                    <a:pt x="138" y="140"/>
                    <a:pt x="134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50" y="148"/>
                    <a:pt x="152" y="149"/>
                    <a:pt x="154" y="150"/>
                  </a:cubicBezTo>
                  <a:cubicBezTo>
                    <a:pt x="171" y="174"/>
                    <a:pt x="171" y="174"/>
                    <a:pt x="171" y="17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171" y="151"/>
                    <a:pt x="175" y="148"/>
                    <a:pt x="179" y="148"/>
                  </a:cubicBezTo>
                  <a:cubicBezTo>
                    <a:pt x="188" y="148"/>
                    <a:pt x="188" y="148"/>
                    <a:pt x="188" y="148"/>
                  </a:cubicBezTo>
                  <a:cubicBezTo>
                    <a:pt x="194" y="148"/>
                    <a:pt x="200" y="145"/>
                    <a:pt x="203" y="141"/>
                  </a:cubicBezTo>
                  <a:cubicBezTo>
                    <a:pt x="207" y="137"/>
                    <a:pt x="210" y="132"/>
                    <a:pt x="210" y="126"/>
                  </a:cubicBezTo>
                  <a:lnTo>
                    <a:pt x="21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573233" y="1988839"/>
            <a:ext cx="1645170" cy="1645384"/>
            <a:chOff x="7180264" y="1954731"/>
            <a:chExt cx="1234038" cy="1234038"/>
          </a:xfrm>
        </p:grpSpPr>
        <p:sp>
          <p:nvSpPr>
            <p:cNvPr id="52" name="椭圆 51"/>
            <p:cNvSpPr/>
            <p:nvPr/>
          </p:nvSpPr>
          <p:spPr>
            <a:xfrm>
              <a:off x="7180264" y="1954731"/>
              <a:ext cx="1234038" cy="1234038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  <p:sp>
          <p:nvSpPr>
            <p:cNvPr id="53" name="TextBox 52"/>
            <p:cNvSpPr txBox="1"/>
            <p:nvPr/>
          </p:nvSpPr>
          <p:spPr>
            <a:xfrm>
              <a:off x="7341068" y="2632935"/>
              <a:ext cx="861172" cy="285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en-US" sz="1900" b="1" dirty="0">
                  <a:solidFill>
                    <a:srgbClr val="FF0000"/>
                  </a:solidFill>
                  <a:latin typeface="宋体" pitchFamily="2" charset="-122"/>
                  <a:ea typeface="宋体" pitchFamily="2" charset="-122"/>
                </a:rPr>
                <a:t>虚拟主机</a:t>
              </a:r>
              <a:endParaRPr lang="x-none" altLang="en-US" sz="19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4" name="Freeform 37"/>
            <p:cNvSpPr>
              <a:spLocks noEditPoints="1"/>
            </p:cNvSpPr>
            <p:nvPr/>
          </p:nvSpPr>
          <p:spPr bwMode="auto">
            <a:xfrm>
              <a:off x="7564044" y="2138321"/>
              <a:ext cx="479388" cy="442664"/>
            </a:xfrm>
            <a:custGeom>
              <a:avLst/>
              <a:gdLst>
                <a:gd name="T0" fmla="*/ 274 w 309"/>
                <a:gd name="T1" fmla="*/ 0 h 257"/>
                <a:gd name="T2" fmla="*/ 309 w 309"/>
                <a:gd name="T3" fmla="*/ 34 h 257"/>
                <a:gd name="T4" fmla="*/ 299 w 309"/>
                <a:gd name="T5" fmla="*/ 129 h 257"/>
                <a:gd name="T6" fmla="*/ 247 w 309"/>
                <a:gd name="T7" fmla="*/ 139 h 257"/>
                <a:gd name="T8" fmla="*/ 195 w 309"/>
                <a:gd name="T9" fmla="*/ 202 h 257"/>
                <a:gd name="T10" fmla="*/ 195 w 309"/>
                <a:gd name="T11" fmla="*/ 139 h 257"/>
                <a:gd name="T12" fmla="*/ 168 w 309"/>
                <a:gd name="T13" fmla="*/ 123 h 257"/>
                <a:gd name="T14" fmla="*/ 211 w 309"/>
                <a:gd name="T15" fmla="*/ 123 h 257"/>
                <a:gd name="T16" fmla="*/ 211 w 309"/>
                <a:gd name="T17" fmla="*/ 157 h 257"/>
                <a:gd name="T18" fmla="*/ 239 w 309"/>
                <a:gd name="T19" fmla="*/ 123 h 257"/>
                <a:gd name="T20" fmla="*/ 274 w 309"/>
                <a:gd name="T21" fmla="*/ 123 h 257"/>
                <a:gd name="T22" fmla="*/ 293 w 309"/>
                <a:gd name="T23" fmla="*/ 104 h 257"/>
                <a:gd name="T24" fmla="*/ 287 w 309"/>
                <a:gd name="T25" fmla="*/ 21 h 257"/>
                <a:gd name="T26" fmla="*/ 102 w 309"/>
                <a:gd name="T27" fmla="*/ 16 h 257"/>
                <a:gd name="T28" fmla="*/ 83 w 309"/>
                <a:gd name="T29" fmla="*/ 34 h 257"/>
                <a:gd name="T30" fmla="*/ 76 w 309"/>
                <a:gd name="T31" fmla="*/ 118 h 257"/>
                <a:gd name="T32" fmla="*/ 67 w 309"/>
                <a:gd name="T33" fmla="*/ 104 h 257"/>
                <a:gd name="T34" fmla="*/ 77 w 309"/>
                <a:gd name="T35" fmla="*/ 10 h 257"/>
                <a:gd name="T36" fmla="*/ 44 w 309"/>
                <a:gd name="T37" fmla="*/ 115 h 257"/>
                <a:gd name="T38" fmla="*/ 44 w 309"/>
                <a:gd name="T39" fmla="*/ 171 h 257"/>
                <a:gd name="T40" fmla="*/ 44 w 309"/>
                <a:gd name="T41" fmla="*/ 115 h 257"/>
                <a:gd name="T42" fmla="*/ 88 w 309"/>
                <a:gd name="T43" fmla="*/ 123 h 257"/>
                <a:gd name="T44" fmla="*/ 156 w 309"/>
                <a:gd name="T45" fmla="*/ 123 h 257"/>
                <a:gd name="T46" fmla="*/ 92 w 309"/>
                <a:gd name="T47" fmla="*/ 250 h 257"/>
                <a:gd name="T48" fmla="*/ 96 w 309"/>
                <a:gd name="T49" fmla="*/ 201 h 257"/>
                <a:gd name="T50" fmla="*/ 96 w 309"/>
                <a:gd name="T51" fmla="*/ 257 h 257"/>
                <a:gd name="T52" fmla="*/ 149 w 309"/>
                <a:gd name="T53" fmla="*/ 250 h 257"/>
                <a:gd name="T54" fmla="*/ 153 w 309"/>
                <a:gd name="T55" fmla="*/ 201 h 257"/>
                <a:gd name="T56" fmla="*/ 175 w 309"/>
                <a:gd name="T57" fmla="*/ 250 h 257"/>
                <a:gd name="T58" fmla="*/ 153 w 309"/>
                <a:gd name="T59" fmla="*/ 161 h 257"/>
                <a:gd name="T60" fmla="*/ 70 w 309"/>
                <a:gd name="T61" fmla="*/ 183 h 257"/>
                <a:gd name="T62" fmla="*/ 92 w 309"/>
                <a:gd name="T63" fmla="*/ 250 h 257"/>
                <a:gd name="T64" fmla="*/ 19 w 309"/>
                <a:gd name="T65" fmla="*/ 207 h 257"/>
                <a:gd name="T66" fmla="*/ 22 w 309"/>
                <a:gd name="T67" fmla="*/ 248 h 257"/>
                <a:gd name="T68" fmla="*/ 58 w 309"/>
                <a:gd name="T69" fmla="*/ 252 h 257"/>
                <a:gd name="T70" fmla="*/ 59 w 309"/>
                <a:gd name="T71" fmla="*/ 175 h 257"/>
                <a:gd name="T72" fmla="*/ 0 w 309"/>
                <a:gd name="T73" fmla="*/ 193 h 257"/>
                <a:gd name="T74" fmla="*/ 19 w 309"/>
                <a:gd name="T75" fmla="*/ 2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9" h="257">
                  <a:moveTo>
                    <a:pt x="102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84" y="0"/>
                    <a:pt x="292" y="4"/>
                    <a:pt x="299" y="10"/>
                  </a:cubicBezTo>
                  <a:cubicBezTo>
                    <a:pt x="305" y="16"/>
                    <a:pt x="309" y="25"/>
                    <a:pt x="309" y="34"/>
                  </a:cubicBezTo>
                  <a:cubicBezTo>
                    <a:pt x="309" y="104"/>
                    <a:pt x="309" y="104"/>
                    <a:pt x="309" y="104"/>
                  </a:cubicBezTo>
                  <a:cubicBezTo>
                    <a:pt x="309" y="114"/>
                    <a:pt x="305" y="122"/>
                    <a:pt x="299" y="129"/>
                  </a:cubicBezTo>
                  <a:cubicBezTo>
                    <a:pt x="292" y="135"/>
                    <a:pt x="284" y="139"/>
                    <a:pt x="274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195" y="202"/>
                    <a:pt x="195" y="202"/>
                    <a:pt x="195" y="202"/>
                  </a:cubicBezTo>
                  <a:cubicBezTo>
                    <a:pt x="195" y="179"/>
                    <a:pt x="195" y="179"/>
                    <a:pt x="195" y="17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7" y="134"/>
                    <a:pt x="168" y="128"/>
                    <a:pt x="168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11" y="123"/>
                    <a:pt x="211" y="123"/>
                    <a:pt x="211" y="123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37" y="126"/>
                    <a:pt x="237" y="126"/>
                    <a:pt x="237" y="126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9" y="123"/>
                    <a:pt x="284" y="121"/>
                    <a:pt x="287" y="117"/>
                  </a:cubicBezTo>
                  <a:cubicBezTo>
                    <a:pt x="291" y="114"/>
                    <a:pt x="293" y="109"/>
                    <a:pt x="293" y="104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293" y="29"/>
                    <a:pt x="291" y="25"/>
                    <a:pt x="287" y="21"/>
                  </a:cubicBezTo>
                  <a:cubicBezTo>
                    <a:pt x="284" y="18"/>
                    <a:pt x="279" y="16"/>
                    <a:pt x="274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6" y="16"/>
                    <a:pt x="92" y="18"/>
                    <a:pt x="88" y="21"/>
                  </a:cubicBezTo>
                  <a:cubicBezTo>
                    <a:pt x="85" y="25"/>
                    <a:pt x="83" y="29"/>
                    <a:pt x="83" y="34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104"/>
                    <a:pt x="76" y="111"/>
                    <a:pt x="76" y="118"/>
                  </a:cubicBezTo>
                  <a:cubicBezTo>
                    <a:pt x="73" y="115"/>
                    <a:pt x="71" y="113"/>
                    <a:pt x="68" y="110"/>
                  </a:cubicBezTo>
                  <a:cubicBezTo>
                    <a:pt x="67" y="108"/>
                    <a:pt x="67" y="106"/>
                    <a:pt x="67" y="10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25"/>
                    <a:pt x="71" y="16"/>
                    <a:pt x="77" y="10"/>
                  </a:cubicBezTo>
                  <a:cubicBezTo>
                    <a:pt x="83" y="4"/>
                    <a:pt x="92" y="0"/>
                    <a:pt x="102" y="0"/>
                  </a:cubicBezTo>
                  <a:close/>
                  <a:moveTo>
                    <a:pt x="44" y="115"/>
                  </a:moveTo>
                  <a:cubicBezTo>
                    <a:pt x="28" y="115"/>
                    <a:pt x="15" y="127"/>
                    <a:pt x="15" y="143"/>
                  </a:cubicBezTo>
                  <a:cubicBezTo>
                    <a:pt x="15" y="159"/>
                    <a:pt x="28" y="171"/>
                    <a:pt x="44" y="171"/>
                  </a:cubicBezTo>
                  <a:cubicBezTo>
                    <a:pt x="59" y="171"/>
                    <a:pt x="72" y="159"/>
                    <a:pt x="72" y="143"/>
                  </a:cubicBezTo>
                  <a:cubicBezTo>
                    <a:pt x="72" y="127"/>
                    <a:pt x="59" y="115"/>
                    <a:pt x="44" y="115"/>
                  </a:cubicBezTo>
                  <a:close/>
                  <a:moveTo>
                    <a:pt x="122" y="88"/>
                  </a:moveTo>
                  <a:cubicBezTo>
                    <a:pt x="103" y="88"/>
                    <a:pt x="88" y="104"/>
                    <a:pt x="88" y="123"/>
                  </a:cubicBezTo>
                  <a:cubicBezTo>
                    <a:pt x="88" y="141"/>
                    <a:pt x="103" y="157"/>
                    <a:pt x="122" y="157"/>
                  </a:cubicBezTo>
                  <a:cubicBezTo>
                    <a:pt x="141" y="157"/>
                    <a:pt x="156" y="141"/>
                    <a:pt x="156" y="123"/>
                  </a:cubicBezTo>
                  <a:cubicBezTo>
                    <a:pt x="156" y="104"/>
                    <a:pt x="141" y="88"/>
                    <a:pt x="122" y="88"/>
                  </a:cubicBezTo>
                  <a:close/>
                  <a:moveTo>
                    <a:pt x="92" y="250"/>
                  </a:moveTo>
                  <a:cubicBezTo>
                    <a:pt x="92" y="201"/>
                    <a:pt x="92" y="201"/>
                    <a:pt x="92" y="20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96" y="250"/>
                    <a:pt x="96" y="250"/>
                    <a:pt x="96" y="250"/>
                  </a:cubicBezTo>
                  <a:cubicBezTo>
                    <a:pt x="96" y="257"/>
                    <a:pt x="96" y="257"/>
                    <a:pt x="96" y="257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49" y="250"/>
                    <a:pt x="149" y="250"/>
                    <a:pt x="149" y="250"/>
                  </a:cubicBezTo>
                  <a:cubicBezTo>
                    <a:pt x="149" y="201"/>
                    <a:pt x="149" y="201"/>
                    <a:pt x="149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71"/>
                    <a:pt x="165" y="161"/>
                    <a:pt x="153" y="161"/>
                  </a:cubicBezTo>
                  <a:cubicBezTo>
                    <a:pt x="88" y="161"/>
                    <a:pt x="157" y="161"/>
                    <a:pt x="91" y="161"/>
                  </a:cubicBezTo>
                  <a:cubicBezTo>
                    <a:pt x="79" y="161"/>
                    <a:pt x="70" y="171"/>
                    <a:pt x="70" y="183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73" y="250"/>
                    <a:pt x="82" y="250"/>
                    <a:pt x="92" y="250"/>
                  </a:cubicBezTo>
                  <a:close/>
                  <a:moveTo>
                    <a:pt x="19" y="248"/>
                  </a:moveTo>
                  <a:cubicBezTo>
                    <a:pt x="19" y="207"/>
                    <a:pt x="19" y="207"/>
                    <a:pt x="19" y="207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248"/>
                    <a:pt x="22" y="248"/>
                    <a:pt x="22" y="248"/>
                  </a:cubicBezTo>
                  <a:cubicBezTo>
                    <a:pt x="22" y="252"/>
                    <a:pt x="22" y="252"/>
                    <a:pt x="22" y="252"/>
                  </a:cubicBezTo>
                  <a:cubicBezTo>
                    <a:pt x="58" y="252"/>
                    <a:pt x="58" y="252"/>
                    <a:pt x="58" y="252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0"/>
                    <a:pt x="59" y="177"/>
                    <a:pt x="59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8" y="175"/>
                    <a:pt x="0" y="183"/>
                    <a:pt x="0" y="19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4" y="248"/>
                    <a:pt x="11" y="248"/>
                    <a:pt x="19" y="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1200095" y="3909052"/>
            <a:ext cx="98181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431018" y="4180822"/>
            <a:ext cx="2507778" cy="15044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380" y="186690"/>
            <a:ext cx="11739880" cy="513715"/>
          </a:xfrm>
        </p:spPr>
        <p:txBody>
          <a:bodyPr>
            <a:normAutofit fontScale="90000"/>
          </a:bodyPr>
          <a:lstStyle/>
          <a:p>
            <a:r>
              <a:rPr lang="x-none" altLang="zh-CN" dirty="0">
                <a:solidFill>
                  <a:srgbClr val="FF0000"/>
                </a:solidFill>
                <a:cs typeface="+mn-ea"/>
              </a:rPr>
              <a:t>WEB</a:t>
            </a:r>
            <a:r>
              <a:rPr lang="x-none" altLang="zh-CN" dirty="0" smtClean="0">
                <a:solidFill>
                  <a:srgbClr val="FF0000"/>
                </a:solidFill>
                <a:cs typeface="+mn-ea"/>
              </a:rPr>
              <a:t>虚拟主机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（三大</a:t>
            </a:r>
            <a:r>
              <a:rPr lang="x-none" altLang="zh-CN" dirty="0" smtClean="0">
                <a:solidFill>
                  <a:srgbClr val="FF0000"/>
                </a:solidFill>
                <a:cs typeface="+mn-ea"/>
              </a:rPr>
              <a:t>优势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）                                 </a:t>
            </a:r>
            <a:r>
              <a:rPr lang="x-none" altLang="zh-CN" dirty="0" smtClean="0">
                <a:solidFill>
                  <a:srgbClr val="DCB339"/>
                </a:solidFill>
                <a:cs typeface="+mn-ea"/>
              </a:rPr>
              <a:t>技术总监</a:t>
            </a:r>
            <a:r>
              <a:rPr lang="x-none" altLang="zh-CN" dirty="0" smtClean="0">
                <a:solidFill>
                  <a:srgbClr val="DCB339"/>
                </a:solidFill>
                <a:sym typeface="+mn-ea"/>
              </a:rPr>
              <a:t>：李嘉文</a:t>
            </a:r>
            <a:endParaRPr lang="x-none" altLang="zh-CN" dirty="0" smtClean="0">
              <a:solidFill>
                <a:srgbClr val="DCB339"/>
              </a:solidFill>
              <a:cs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14190" y="4208780"/>
            <a:ext cx="672846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cs typeface="东文宋体" charset="0"/>
              </a:rPr>
              <a:t>①</a:t>
            </a:r>
            <a:r>
              <a:rPr lang="zh-CN" altLang="en-US"/>
              <a:t>相对于购买独立服务器，网站建设的</a:t>
            </a:r>
            <a:r>
              <a:rPr lang="zh-CN" altLang="en-US">
                <a:solidFill>
                  <a:srgbClr val="FF0000"/>
                </a:solidFill>
              </a:rPr>
              <a:t>费用大大降低</a:t>
            </a:r>
            <a:r>
              <a:rPr lang="zh-CN" altLang="en-US"/>
              <a:t>，为普及中小型网站提供了极大便利</a:t>
            </a:r>
            <a:r>
              <a:rPr lang="x-none" altLang="zh-CN"/>
              <a:t>。</a:t>
            </a:r>
            <a:endParaRPr lang="x-none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7205" y="4904105"/>
            <a:ext cx="63576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cs typeface="东文宋体" charset="0"/>
                <a:sym typeface="+mn-ea"/>
              </a:rPr>
              <a:t>②</a:t>
            </a:r>
            <a:r>
              <a:rPr lang="zh-CN" altLang="en-US">
                <a:sym typeface="+mn-ea"/>
              </a:rPr>
              <a:t>利用虚拟主机技术，可以把一台真正的主机分成许多“虚拟”的主机</a:t>
            </a:r>
            <a:r>
              <a:rPr lang="x-none" altLang="zh-CN">
                <a:solidFill>
                  <a:srgbClr val="FF0000"/>
                </a:solidFill>
                <a:sym typeface="+mn-ea"/>
              </a:rPr>
              <a:t>（一台变多台设备）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307840" y="5582920"/>
            <a:ext cx="6299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cs typeface="东文宋体" charset="0"/>
                <a:sym typeface="+mn-ea"/>
              </a:rPr>
              <a:t>③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网站建设效率提高，</a:t>
            </a:r>
            <a:r>
              <a:rPr lang="zh-CN" altLang="en-US">
                <a:sym typeface="+mn-ea"/>
              </a:rPr>
              <a:t>自己购买服务器到安装操作系统和应用软件需要较长的时间，而租用虚拟主机通常只需要几分钟的时间就可以开通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4376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02</a:t>
            </a:r>
            <a:endParaRPr lang="en-US" sz="11500" dirty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19" name="文本框 58"/>
          <p:cNvSpPr txBox="1"/>
          <p:nvPr/>
        </p:nvSpPr>
        <p:spPr>
          <a:xfrm>
            <a:off x="3363595" y="3346450"/>
            <a:ext cx="3639185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MARIADB数据库</a:t>
            </a:r>
            <a:endParaRPr lang="x-none" sz="3200" b="1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en-US" altLang="zh-CN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Two</a:t>
            </a:r>
            <a:endParaRPr lang="zh-CN" altLang="en-US" sz="3200" dirty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产品副</a:t>
            </a:r>
            <a:r>
              <a:rPr lang="zh-CN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总监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x-none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陈文兴</a:t>
            </a:r>
            <a:endParaRPr lang="x-none" altLang="en-US" b="1" dirty="0" smtClean="0">
              <a:solidFill>
                <a:srgbClr val="DCB339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723900" y="2763166"/>
            <a:ext cx="10158469" cy="40440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val 34"/>
          <p:cNvSpPr/>
          <p:nvPr/>
        </p:nvSpPr>
        <p:spPr>
          <a:xfrm>
            <a:off x="2731736" y="2629715"/>
            <a:ext cx="268924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Oval 34"/>
          <p:cNvSpPr/>
          <p:nvPr/>
        </p:nvSpPr>
        <p:spPr>
          <a:xfrm>
            <a:off x="8197953" y="2668450"/>
            <a:ext cx="268925" cy="266903"/>
          </a:xfrm>
          <a:prstGeom prst="ellipse">
            <a:avLst/>
          </a:prstGeom>
          <a:solidFill>
            <a:srgbClr val="FFFFFF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" name="Straight Connector 32"/>
          <p:cNvCxnSpPr/>
          <p:nvPr/>
        </p:nvCxnSpPr>
        <p:spPr>
          <a:xfrm flipV="1">
            <a:off x="2871251" y="2763167"/>
            <a:ext cx="0" cy="76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/>
          <p:cNvCxnSpPr/>
          <p:nvPr/>
        </p:nvCxnSpPr>
        <p:spPr>
          <a:xfrm flipV="1">
            <a:off x="8332674" y="2820952"/>
            <a:ext cx="0" cy="766335"/>
          </a:xfrm>
          <a:prstGeom prst="line">
            <a:avLst/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1838017" y="3664973"/>
            <a:ext cx="2056362" cy="4387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x-none">
                <a:sym typeface="+mn-ea"/>
              </a:rPr>
              <a:t>数据库的作用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401388" y="3732283"/>
            <a:ext cx="2054341" cy="4387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>
                <a:sym typeface="+mn-ea"/>
              </a:rPr>
              <a:t>MariaDB 的</a:t>
            </a:r>
            <a:r>
              <a:rPr lang="x-none">
                <a:sym typeface="+mn-ea"/>
              </a:rPr>
              <a:t>优点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9485" y="4186555"/>
            <a:ext cx="4796155" cy="207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ea"/>
                <a:sym typeface="+mn-ea"/>
              </a:rPr>
              <a:t>做个真正意义上的网站没数据库肯定不行。 数据库主要存放用户信息（注册用户名密码，分</a:t>
            </a: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ea"/>
                <a:sym typeface="+mn-ea"/>
              </a:rPr>
              <a:t>组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ea"/>
                <a:sym typeface="+mn-ea"/>
              </a:rPr>
              <a:t>等），配置信息（管理权限配置，模板配置等），内容链接（html ,图片，声音，视频等等的路径）。</a:t>
            </a:r>
            <a:endParaRPr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97750" y="4467225"/>
            <a:ext cx="3261360" cy="167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1.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运行速度快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</a:t>
            </a: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2.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更好的功能测试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</a:t>
            </a: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3.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更少的警告和 bug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</a:t>
            </a: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4.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更快的复制查询</a:t>
            </a:r>
            <a:r>
              <a:rPr lang="x-none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理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 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  <a:sym typeface="+mn-ea"/>
              </a:rPr>
              <a:t> </a:t>
            </a:r>
            <a:endParaRPr sz="1200"/>
          </a:p>
        </p:txBody>
      </p:sp>
      <p:sp>
        <p:nvSpPr>
          <p:cNvPr id="17" name="Sev01"/>
          <p:cNvSpPr>
            <a:spLocks noChangeAspect="1"/>
          </p:cNvSpPr>
          <p:nvPr/>
        </p:nvSpPr>
        <p:spPr>
          <a:xfrm>
            <a:off x="2539647" y="1826986"/>
            <a:ext cx="661191" cy="663212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2683209" y="1970548"/>
            <a:ext cx="374067" cy="376089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Sev01"/>
          <p:cNvSpPr>
            <a:spLocks noChangeAspect="1"/>
          </p:cNvSpPr>
          <p:nvPr/>
        </p:nvSpPr>
        <p:spPr>
          <a:xfrm>
            <a:off x="7963720" y="1846036"/>
            <a:ext cx="663212" cy="663212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0" name="Freeform 135"/>
          <p:cNvSpPr>
            <a:spLocks noEditPoints="1"/>
          </p:cNvSpPr>
          <p:nvPr/>
        </p:nvSpPr>
        <p:spPr bwMode="auto">
          <a:xfrm>
            <a:off x="8076852" y="2059564"/>
            <a:ext cx="396309" cy="372045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df2b215f8ef6d4588056ed7e73a021d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9180" y="866140"/>
            <a:ext cx="1428750" cy="142875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246380" y="186690"/>
            <a:ext cx="11739880" cy="513715"/>
          </a:xfrm>
        </p:spPr>
        <p:txBody>
          <a:bodyPr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MariaDB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cs typeface="+mn-ea"/>
              </a:rPr>
              <a:t>产品副总监</a:t>
            </a:r>
            <a:r>
              <a:rPr lang="x-none" altLang="zh-CN" dirty="0" smtClean="0">
                <a:solidFill>
                  <a:srgbClr val="DCB339"/>
                </a:solidFill>
                <a:sym typeface="+mn-ea"/>
              </a:rPr>
              <a:t>：陈文兴</a:t>
            </a:r>
            <a:endParaRPr lang="x-none" altLang="zh-CN" dirty="0" smtClean="0">
              <a:solidFill>
                <a:srgbClr val="DCB339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76151" y="1482927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/>
          <p:nvPr/>
        </p:nvSpPr>
        <p:spPr>
          <a:xfrm>
            <a:off x="1223010" y="2527935"/>
            <a:ext cx="1641475" cy="157988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03</a:t>
            </a:r>
            <a:endParaRPr lang="en-US" sz="11500" dirty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2976880" y="3326765"/>
            <a:ext cx="5636895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iscsi后端存储</a:t>
            </a:r>
            <a:endParaRPr lang="x-none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34" name="文本框 59"/>
          <p:cNvSpPr txBox="1"/>
          <p:nvPr/>
        </p:nvSpPr>
        <p:spPr>
          <a:xfrm>
            <a:off x="3053125" y="2705419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en-US" altLang="zh-CN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Three</a:t>
            </a:r>
            <a:endParaRPr lang="zh-CN" altLang="en-US" sz="3200" dirty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</a:t>
            </a:r>
            <a:r>
              <a:rPr lang="x-none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项目经理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x-none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揭英济</a:t>
            </a:r>
            <a:endParaRPr lang="x-none" altLang="en-US" b="1" dirty="0" smtClean="0">
              <a:solidFill>
                <a:srgbClr val="DCB339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35" y="3474720"/>
            <a:ext cx="1485900" cy="1485900"/>
          </a:xfrm>
          <a:prstGeom prst="rect">
            <a:avLst/>
          </a:prstGeom>
        </p:spPr>
      </p:pic>
      <p:pic>
        <p:nvPicPr>
          <p:cNvPr id="23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55" y="1491615"/>
            <a:ext cx="1369060" cy="586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接连接符 123"/>
          <p:cNvCxnSpPr>
            <a:cxnSpLocks noChangeShapeType="1"/>
          </p:cNvCxnSpPr>
          <p:nvPr/>
        </p:nvCxnSpPr>
        <p:spPr bwMode="auto">
          <a:xfrm flipV="1">
            <a:off x="1216025" y="2061210"/>
            <a:ext cx="1120775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123"/>
          <p:cNvCxnSpPr>
            <a:cxnSpLocks noChangeShapeType="1"/>
          </p:cNvCxnSpPr>
          <p:nvPr/>
        </p:nvCxnSpPr>
        <p:spPr bwMode="auto">
          <a:xfrm>
            <a:off x="3156585" y="2105025"/>
            <a:ext cx="678180" cy="13119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" name="Picture 84" descr="black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" y="3402330"/>
            <a:ext cx="1376680" cy="148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5562600" y="2211070"/>
            <a:ext cx="369506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一种基于C/S架构的虚拟磁盘技术</a:t>
            </a:r>
            <a:endParaRPr lang="x-none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5481955" y="2966085"/>
            <a:ext cx="60121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/>
              <a:t>由存储服务器提供磁盘空间，客户机连接并当成本地磁盘使用</a:t>
            </a:r>
            <a:endParaRPr lang="x-none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6075680" y="4450715"/>
            <a:ext cx="22529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rgbClr val="FF0000"/>
                </a:solidFill>
              </a:rPr>
              <a:t>存储容量扩充性强</a:t>
            </a:r>
            <a:endParaRPr lang="x-none" altLang="zh-CN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06795" y="5240020"/>
            <a:ext cx="12401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rgbClr val="FF0000"/>
                </a:solidFill>
              </a:rPr>
              <a:t>安全性</a:t>
            </a:r>
            <a:endParaRPr lang="x-none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34735" y="4857115"/>
            <a:ext cx="1783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solidFill>
                  <a:srgbClr val="FF0000"/>
                </a:solidFill>
              </a:rPr>
              <a:t>减少服务器压力</a:t>
            </a:r>
            <a:endParaRPr lang="x-none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4675" y="5062855"/>
            <a:ext cx="15544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数据库服务器</a:t>
            </a:r>
            <a:endParaRPr lang="x-none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4520" y="5071745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存储服务器</a:t>
            </a:r>
            <a:endParaRPr lang="x-none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246380" y="186690"/>
            <a:ext cx="11739880" cy="513715"/>
          </a:xfrm>
        </p:spPr>
        <p:txBody>
          <a:bodyPr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Iscsi服务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项目经理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揭英济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3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58"/>
          <p:cNvSpPr txBox="1"/>
          <p:nvPr/>
        </p:nvSpPr>
        <p:spPr>
          <a:xfrm>
            <a:off x="3348355" y="3331845"/>
            <a:ext cx="4664710" cy="6134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defRPr/>
            </a:pPr>
            <a:r>
              <a:rPr lang="x-none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RAID5磁盘阵列</a:t>
            </a:r>
            <a:endParaRPr lang="x-none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306955" cy="61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x-none" altLang="en-US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Three</a:t>
            </a:r>
            <a:endParaRPr lang="x-none" altLang="en-US" sz="32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19820" y="244284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等腰三角形 1"/>
          <p:cNvSpPr/>
          <p:nvPr/>
        </p:nvSpPr>
        <p:spPr>
          <a:xfrm rot="15569576">
            <a:off x="1253491" y="231044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" name="等腰三角形 2"/>
          <p:cNvSpPr/>
          <p:nvPr/>
        </p:nvSpPr>
        <p:spPr>
          <a:xfrm rot="15569576">
            <a:off x="1298576" y="368649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4" name="等腰三角形 3"/>
          <p:cNvSpPr/>
          <p:nvPr/>
        </p:nvSpPr>
        <p:spPr>
          <a:xfrm rot="15569576">
            <a:off x="2313306" y="265715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59"/>
          <p:cNvSpPr>
            <a:spLocks noChangeArrowheads="1"/>
          </p:cNvSpPr>
          <p:nvPr/>
        </p:nvSpPr>
        <p:spPr bwMode="auto">
          <a:xfrm flipH="1">
            <a:off x="580472" y="953343"/>
            <a:ext cx="260811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6160" y="795020"/>
            <a:ext cx="1088834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RAID 是由多个独立的高性能磁盘驱动器组成的磁盘系统，从而提供比单个磁盘更高的存储性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能和数据冗余的技术。</a:t>
            </a:r>
            <a:endParaRPr lang="zh-CN" altLang="en-US"/>
          </a:p>
        </p:txBody>
      </p:sp>
      <p:pic>
        <p:nvPicPr>
          <p:cNvPr id="29" name="图片 28" descr="15067635869762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2562860"/>
            <a:ext cx="2371090" cy="1778635"/>
          </a:xfrm>
          <a:prstGeom prst="rect">
            <a:avLst/>
          </a:prstGeom>
        </p:spPr>
      </p:pic>
      <p:pic>
        <p:nvPicPr>
          <p:cNvPr id="30" name="图片 29" descr="u=945049174,2049300903&amp;fm=200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2108835"/>
            <a:ext cx="2533015" cy="2468245"/>
          </a:xfrm>
          <a:prstGeom prst="rect">
            <a:avLst/>
          </a:prstGeom>
        </p:spPr>
      </p:pic>
      <p:pic>
        <p:nvPicPr>
          <p:cNvPr id="31" name="图片 30" descr="1506763586976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65" y="4594860"/>
            <a:ext cx="1647190" cy="1236345"/>
          </a:xfrm>
          <a:prstGeom prst="rect">
            <a:avLst/>
          </a:prstGeom>
        </p:spPr>
      </p:pic>
      <p:pic>
        <p:nvPicPr>
          <p:cNvPr id="32" name="图片 31" descr="15067635869762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165" y="4612005"/>
            <a:ext cx="1633855" cy="1225550"/>
          </a:xfrm>
          <a:prstGeom prst="rect">
            <a:avLst/>
          </a:prstGeom>
        </p:spPr>
      </p:pic>
      <p:pic>
        <p:nvPicPr>
          <p:cNvPr id="33" name="图片 32" descr="15067635869762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755" y="4588510"/>
            <a:ext cx="1645920" cy="1235075"/>
          </a:xfrm>
          <a:prstGeom prst="rect">
            <a:avLst/>
          </a:prstGeom>
        </p:spPr>
      </p:pic>
      <p:cxnSp>
        <p:nvCxnSpPr>
          <p:cNvPr id="34" name="Straight Connector 13"/>
          <p:cNvCxnSpPr>
            <a:cxnSpLocks noChangeShapeType="1"/>
          </p:cNvCxnSpPr>
          <p:nvPr/>
        </p:nvCxnSpPr>
        <p:spPr bwMode="auto">
          <a:xfrm flipH="1" flipV="1">
            <a:off x="6782435" y="2225040"/>
            <a:ext cx="1395730" cy="127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13"/>
          <p:cNvCxnSpPr>
            <a:cxnSpLocks noChangeShapeType="1"/>
          </p:cNvCxnSpPr>
          <p:nvPr/>
        </p:nvCxnSpPr>
        <p:spPr bwMode="auto">
          <a:xfrm flipH="1" flipV="1">
            <a:off x="8187055" y="2200275"/>
            <a:ext cx="635" cy="2371725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13"/>
          <p:cNvCxnSpPr>
            <a:cxnSpLocks noChangeShapeType="1"/>
          </p:cNvCxnSpPr>
          <p:nvPr/>
        </p:nvCxnSpPr>
        <p:spPr bwMode="auto">
          <a:xfrm flipV="1">
            <a:off x="10568305" y="3295650"/>
            <a:ext cx="17145" cy="133731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13"/>
          <p:cNvCxnSpPr>
            <a:cxnSpLocks noChangeShapeType="1"/>
          </p:cNvCxnSpPr>
          <p:nvPr/>
        </p:nvCxnSpPr>
        <p:spPr bwMode="auto">
          <a:xfrm flipV="1">
            <a:off x="5624830" y="3270250"/>
            <a:ext cx="17780" cy="1370965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13"/>
          <p:cNvCxnSpPr>
            <a:cxnSpLocks noChangeShapeType="1"/>
          </p:cNvCxnSpPr>
          <p:nvPr/>
        </p:nvCxnSpPr>
        <p:spPr bwMode="auto">
          <a:xfrm flipH="1" flipV="1">
            <a:off x="5642610" y="3261360"/>
            <a:ext cx="4994275" cy="889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" name="图片 39" descr="tim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450" y="1772920"/>
            <a:ext cx="1007745" cy="10077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94680" y="134937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文本文档</a:t>
            </a:r>
            <a:endParaRPr lang="x-none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5735" y="5882005"/>
            <a:ext cx="597535" cy="7010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18605" y="5919470"/>
            <a:ext cx="43688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+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40345" y="5873750"/>
            <a:ext cx="559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59570" y="5861685"/>
            <a:ext cx="43688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=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12730" y="5883275"/>
            <a:ext cx="37592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90385" y="1770380"/>
            <a:ext cx="165227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产生奇偶校验</a:t>
            </a:r>
            <a:endParaRPr lang="x-none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260350" y="170815"/>
            <a:ext cx="11739880" cy="555625"/>
          </a:xfrm>
        </p:spPr>
        <p:txBody>
          <a:bodyPr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RAID服务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项目经理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揭英济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0000">
        <p:split/>
      </p:transition>
    </mc:Choice>
    <mc:Fallback>
      <p:transition spd="slow" advTm="1000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04</a:t>
            </a:r>
            <a:endParaRPr lang="en-US" sz="11500" dirty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ea"/>
              </a:rPr>
              <a:t>DNS服务</a:t>
            </a:r>
            <a:endParaRPr lang="x-none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文本框 59"/>
          <p:cNvSpPr txBox="1"/>
          <p:nvPr/>
        </p:nvSpPr>
        <p:spPr>
          <a:xfrm>
            <a:off x="3053125" y="2705419"/>
            <a:ext cx="2077085" cy="61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x-none" altLang="en-US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Four</a:t>
            </a:r>
            <a:endParaRPr lang="x-none" altLang="en-US" sz="32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</a:t>
            </a:r>
            <a:r>
              <a:rPr lang="x-none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项目主任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x-none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温嘉辉</a:t>
            </a:r>
            <a:endParaRPr lang="x-none" altLang="en-US" b="1" dirty="0" smtClean="0">
              <a:solidFill>
                <a:srgbClr val="DCB339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4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83409" y="3957072"/>
            <a:ext cx="2110524" cy="41094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</a:p>
        </p:txBody>
      </p:sp>
      <p:sp>
        <p:nvSpPr>
          <p:cNvPr id="11" name="文本框 10"/>
          <p:cNvSpPr txBox="1"/>
          <p:nvPr/>
        </p:nvSpPr>
        <p:spPr>
          <a:xfrm>
            <a:off x="1264285" y="4326255"/>
            <a:ext cx="9272270" cy="2149475"/>
          </a:xfrm>
          <a:prstGeom prst="rect">
            <a:avLst/>
          </a:prstGeom>
          <a:noFill/>
        </p:spPr>
        <p:txBody>
          <a:bodyPr lIns="0" rIns="0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x-none" altLang="zh-CN" sz="20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DNS（Domain Name System，域名系统），万维网上作为域名和IP地址相互映射的一个分布式数据库，能够使用户更方便的访问互联网，而不用去记住能够被机器直接读取的IP数串。</a:t>
            </a:r>
            <a:endParaRPr lang="zh-CN" altLang="en-US" sz="2000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31535" y="3961765"/>
            <a:ext cx="37465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cs typeface="东文宋体" charset="0"/>
              </a:rPr>
              <a:t>↓</a:t>
            </a:r>
            <a:endParaRPr lang="zh-CN" altLang="en-US">
              <a:cs typeface="东文宋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31535" y="3961765"/>
            <a:ext cx="37465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cs typeface="东文宋体" charset="0"/>
              </a:rPr>
              <a:t>↓</a:t>
            </a:r>
            <a:endParaRPr lang="zh-CN" altLang="en-US">
              <a:cs typeface="东文宋体" charset="0"/>
            </a:endParaRP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246380" y="170815"/>
            <a:ext cx="11739880" cy="555625"/>
          </a:xfrm>
        </p:spPr>
        <p:txBody>
          <a:bodyPr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DNS服务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项目主任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温嘉辉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  <p:pic>
        <p:nvPicPr>
          <p:cNvPr id="2" name="图片 1" descr="webwxgetmsg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995" y="642620"/>
            <a:ext cx="6095365" cy="3085465"/>
          </a:xfrm>
          <a:prstGeom prst="rect">
            <a:avLst/>
          </a:prstGeom>
        </p:spPr>
      </p:pic>
    </p:spTree>
  </p:cSld>
  <p:clrMapOvr>
    <a:masterClrMapping/>
  </p:clrMapOvr>
  <p:transition spd="med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92125" y="1521460"/>
            <a:ext cx="5005705" cy="3749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名字=域名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身份证号码=IP地址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举个例子：在现实生活中，如果我们没有名字，只通过身份证号码去记住别人。这是非常困难的，而我们有了名字 ，就可以通过名字去呼唤对方。而DNS服务，就是通过域名去解析IP地址，大大的方便了我们的记忆</a:t>
            </a:r>
            <a:r>
              <a:rPr lang="x-none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x-none" altLang="zh-C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"/>
          <p:cNvSpPr>
            <a:spLocks noGrp="1"/>
          </p:cNvSpPr>
          <p:nvPr/>
        </p:nvSpPr>
        <p:spPr>
          <a:xfrm>
            <a:off x="246380" y="170815"/>
            <a:ext cx="11739880" cy="555625"/>
          </a:xfrm>
        </p:spPr>
        <p:txBody>
          <a:bodyPr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项目主任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温嘉辉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  <p:pic>
        <p:nvPicPr>
          <p:cNvPr id="5" name="图片 4" descr="1b7d000407cbc37ab46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35" y="1340485"/>
            <a:ext cx="6576695" cy="464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"/>
          <p:cNvSpPr/>
          <p:nvPr/>
        </p:nvSpPr>
        <p:spPr>
          <a:xfrm>
            <a:off x="3120057" y="3909054"/>
            <a:ext cx="9071150" cy="2956379"/>
          </a:xfrm>
          <a:custGeom>
            <a:avLst/>
            <a:gdLst>
              <a:gd name="connsiteX0" fmla="*/ 0 w 9144000"/>
              <a:gd name="connsiteY0" fmla="*/ 0 h 3862090"/>
              <a:gd name="connsiteX1" fmla="*/ 9144000 w 9144000"/>
              <a:gd name="connsiteY1" fmla="*/ 0 h 3862090"/>
              <a:gd name="connsiteX2" fmla="*/ 9144000 w 9144000"/>
              <a:gd name="connsiteY2" fmla="*/ 3862090 h 3862090"/>
              <a:gd name="connsiteX3" fmla="*/ 0 w 9144000"/>
              <a:gd name="connsiteY3" fmla="*/ 3862090 h 3862090"/>
              <a:gd name="connsiteX4" fmla="*/ 0 w 9144000"/>
              <a:gd name="connsiteY4" fmla="*/ 0 h 3862090"/>
              <a:gd name="connsiteX0-1" fmla="*/ 4757351 w 9144000"/>
              <a:gd name="connsiteY0-2" fmla="*/ 4448433 h 4448433"/>
              <a:gd name="connsiteX1-3" fmla="*/ 9144000 w 9144000"/>
              <a:gd name="connsiteY1-4" fmla="*/ 0 h 4448433"/>
              <a:gd name="connsiteX2-5" fmla="*/ 9144000 w 9144000"/>
              <a:gd name="connsiteY2-6" fmla="*/ 3862090 h 4448433"/>
              <a:gd name="connsiteX3-7" fmla="*/ 0 w 9144000"/>
              <a:gd name="connsiteY3-8" fmla="*/ 3862090 h 4448433"/>
              <a:gd name="connsiteX4-9" fmla="*/ 4757351 w 9144000"/>
              <a:gd name="connsiteY4-10" fmla="*/ 4448433 h 4448433"/>
              <a:gd name="connsiteX0-11" fmla="*/ 4843848 w 9230497"/>
              <a:gd name="connsiteY0-12" fmla="*/ 4448433 h 4448433"/>
              <a:gd name="connsiteX1-13" fmla="*/ 9230497 w 9230497"/>
              <a:gd name="connsiteY1-14" fmla="*/ 0 h 4448433"/>
              <a:gd name="connsiteX2-15" fmla="*/ 9230497 w 9230497"/>
              <a:gd name="connsiteY2-16" fmla="*/ 3862090 h 4448433"/>
              <a:gd name="connsiteX3-17" fmla="*/ 0 w 9230497"/>
              <a:gd name="connsiteY3-18" fmla="*/ 2428706 h 4448433"/>
              <a:gd name="connsiteX4-19" fmla="*/ 4843848 w 9230497"/>
              <a:gd name="connsiteY4-20" fmla="*/ 4448433 h 4448433"/>
              <a:gd name="connsiteX0-21" fmla="*/ 5029199 w 9230497"/>
              <a:gd name="connsiteY0-22" fmla="*/ 3904736 h 3904736"/>
              <a:gd name="connsiteX1-23" fmla="*/ 9230497 w 9230497"/>
              <a:gd name="connsiteY1-24" fmla="*/ 0 h 3904736"/>
              <a:gd name="connsiteX2-25" fmla="*/ 9230497 w 9230497"/>
              <a:gd name="connsiteY2-26" fmla="*/ 3862090 h 3904736"/>
              <a:gd name="connsiteX3-27" fmla="*/ 0 w 9230497"/>
              <a:gd name="connsiteY3-28" fmla="*/ 2428706 h 3904736"/>
              <a:gd name="connsiteX4-29" fmla="*/ 5029199 w 9230497"/>
              <a:gd name="connsiteY4-30" fmla="*/ 3904736 h 3904736"/>
              <a:gd name="connsiteX0-31" fmla="*/ 5115696 w 9230497"/>
              <a:gd name="connsiteY0-32" fmla="*/ 4015946 h 4015946"/>
              <a:gd name="connsiteX1-33" fmla="*/ 9230497 w 9230497"/>
              <a:gd name="connsiteY1-34" fmla="*/ 0 h 4015946"/>
              <a:gd name="connsiteX2-35" fmla="*/ 9230497 w 9230497"/>
              <a:gd name="connsiteY2-36" fmla="*/ 3862090 h 4015946"/>
              <a:gd name="connsiteX3-37" fmla="*/ 0 w 9230497"/>
              <a:gd name="connsiteY3-38" fmla="*/ 2428706 h 4015946"/>
              <a:gd name="connsiteX4-39" fmla="*/ 5115696 w 9230497"/>
              <a:gd name="connsiteY4-40" fmla="*/ 4015946 h 4015946"/>
              <a:gd name="connsiteX0-41" fmla="*/ 5338118 w 9230497"/>
              <a:gd name="connsiteY0-42" fmla="*/ 2607276 h 3862090"/>
              <a:gd name="connsiteX1-43" fmla="*/ 9230497 w 9230497"/>
              <a:gd name="connsiteY1-44" fmla="*/ 0 h 3862090"/>
              <a:gd name="connsiteX2-45" fmla="*/ 9230497 w 9230497"/>
              <a:gd name="connsiteY2-46" fmla="*/ 3862090 h 3862090"/>
              <a:gd name="connsiteX3-47" fmla="*/ 0 w 9230497"/>
              <a:gd name="connsiteY3-48" fmla="*/ 2428706 h 3862090"/>
              <a:gd name="connsiteX4-49" fmla="*/ 5338118 w 9230497"/>
              <a:gd name="connsiteY4-50" fmla="*/ 2607276 h 3862090"/>
              <a:gd name="connsiteX0-51" fmla="*/ 0 w 3892379"/>
              <a:gd name="connsiteY0-52" fmla="*/ 2607276 h 3862090"/>
              <a:gd name="connsiteX1-53" fmla="*/ 3892379 w 3892379"/>
              <a:gd name="connsiteY1-54" fmla="*/ 0 h 3862090"/>
              <a:gd name="connsiteX2-55" fmla="*/ 3892379 w 3892379"/>
              <a:gd name="connsiteY2-56" fmla="*/ 3862090 h 3862090"/>
              <a:gd name="connsiteX3-57" fmla="*/ 0 w 3892379"/>
              <a:gd name="connsiteY3-58" fmla="*/ 2607276 h 3862090"/>
              <a:gd name="connsiteX0-59" fmla="*/ 0 w 4609071"/>
              <a:gd name="connsiteY0-60" fmla="*/ 3855308 h 3862090"/>
              <a:gd name="connsiteX1-61" fmla="*/ 4609071 w 4609071"/>
              <a:gd name="connsiteY1-62" fmla="*/ 0 h 3862090"/>
              <a:gd name="connsiteX2-63" fmla="*/ 4609071 w 4609071"/>
              <a:gd name="connsiteY2-64" fmla="*/ 3862090 h 3862090"/>
              <a:gd name="connsiteX3-65" fmla="*/ 0 w 4609071"/>
              <a:gd name="connsiteY3-66" fmla="*/ 3855308 h 3862090"/>
              <a:gd name="connsiteX0-67" fmla="*/ 0 w 4646141"/>
              <a:gd name="connsiteY0-68" fmla="*/ 3855308 h 3862090"/>
              <a:gd name="connsiteX1-69" fmla="*/ 4646141 w 4646141"/>
              <a:gd name="connsiteY1-70" fmla="*/ 0 h 3862090"/>
              <a:gd name="connsiteX2-71" fmla="*/ 4646141 w 4646141"/>
              <a:gd name="connsiteY2-72" fmla="*/ 3862090 h 3862090"/>
              <a:gd name="connsiteX3-73" fmla="*/ 0 w 4646141"/>
              <a:gd name="connsiteY3-74" fmla="*/ 3855308 h 3862090"/>
              <a:gd name="connsiteX0-75" fmla="*/ 0 w 4683211"/>
              <a:gd name="connsiteY0-76" fmla="*/ 3880021 h 3880021"/>
              <a:gd name="connsiteX1-77" fmla="*/ 4683211 w 4683211"/>
              <a:gd name="connsiteY1-78" fmla="*/ 0 h 3880021"/>
              <a:gd name="connsiteX2-79" fmla="*/ 4683211 w 4683211"/>
              <a:gd name="connsiteY2-80" fmla="*/ 3862090 h 3880021"/>
              <a:gd name="connsiteX3-81" fmla="*/ 0 w 4683211"/>
              <a:gd name="connsiteY3-82" fmla="*/ 3880021 h 3880021"/>
              <a:gd name="connsiteX0-83" fmla="*/ 0 w 4670854"/>
              <a:gd name="connsiteY0-84" fmla="*/ 3867664 h 3867664"/>
              <a:gd name="connsiteX1-85" fmla="*/ 4670854 w 4670854"/>
              <a:gd name="connsiteY1-86" fmla="*/ 0 h 3867664"/>
              <a:gd name="connsiteX2-87" fmla="*/ 4670854 w 4670854"/>
              <a:gd name="connsiteY2-88" fmla="*/ 3862090 h 3867664"/>
              <a:gd name="connsiteX3-89" fmla="*/ 0 w 4670854"/>
              <a:gd name="connsiteY3-90" fmla="*/ 3867664 h 38676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670854" h="3867664">
                <a:moveTo>
                  <a:pt x="0" y="3867664"/>
                </a:moveTo>
                <a:lnTo>
                  <a:pt x="4670854" y="0"/>
                </a:lnTo>
                <a:lnTo>
                  <a:pt x="4670854" y="3862090"/>
                </a:lnTo>
                <a:lnTo>
                  <a:pt x="0" y="38676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192000" y="691536"/>
            <a:ext cx="5582377" cy="6014905"/>
            <a:chOff x="4644008" y="518651"/>
            <a:chExt cx="4187328" cy="451117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518651"/>
              <a:ext cx="4187328" cy="4511179"/>
            </a:xfrm>
            <a:prstGeom prst="rect">
              <a:avLst/>
            </a:prstGeom>
          </p:spPr>
        </p:pic>
        <p:sp>
          <p:nvSpPr>
            <p:cNvPr id="13" name="矩形 3"/>
            <p:cNvSpPr/>
            <p:nvPr/>
          </p:nvSpPr>
          <p:spPr>
            <a:xfrm>
              <a:off x="5210725" y="1056080"/>
              <a:ext cx="2784271" cy="2632184"/>
            </a:xfrm>
            <a:custGeom>
              <a:avLst/>
              <a:gdLst>
                <a:gd name="connsiteX0" fmla="*/ 0 w 2376264"/>
                <a:gd name="connsiteY0" fmla="*/ 0 h 1399478"/>
                <a:gd name="connsiteX1" fmla="*/ 2376264 w 2376264"/>
                <a:gd name="connsiteY1" fmla="*/ 0 h 1399478"/>
                <a:gd name="connsiteX2" fmla="*/ 2376264 w 2376264"/>
                <a:gd name="connsiteY2" fmla="*/ 1399478 h 1399478"/>
                <a:gd name="connsiteX3" fmla="*/ 0 w 2376264"/>
                <a:gd name="connsiteY3" fmla="*/ 1399478 h 1399478"/>
                <a:gd name="connsiteX4" fmla="*/ 0 w 2376264"/>
                <a:gd name="connsiteY4" fmla="*/ 0 h 1399478"/>
                <a:gd name="connsiteX0-1" fmla="*/ 0 w 2633801"/>
                <a:gd name="connsiteY0-2" fmla="*/ 827590 h 2227068"/>
                <a:gd name="connsiteX1-3" fmla="*/ 2633801 w 2633801"/>
                <a:gd name="connsiteY1-4" fmla="*/ 0 h 2227068"/>
                <a:gd name="connsiteX2-5" fmla="*/ 2376264 w 2633801"/>
                <a:gd name="connsiteY2-6" fmla="*/ 2227068 h 2227068"/>
                <a:gd name="connsiteX3-7" fmla="*/ 0 w 2633801"/>
                <a:gd name="connsiteY3-8" fmla="*/ 2227068 h 2227068"/>
                <a:gd name="connsiteX4-9" fmla="*/ 0 w 2633801"/>
                <a:gd name="connsiteY4-10" fmla="*/ 827590 h 2227068"/>
                <a:gd name="connsiteX0-11" fmla="*/ 0 w 2633801"/>
                <a:gd name="connsiteY0-12" fmla="*/ 827590 h 2247323"/>
                <a:gd name="connsiteX1-13" fmla="*/ 2633801 w 2633801"/>
                <a:gd name="connsiteY1-14" fmla="*/ 0 h 2247323"/>
                <a:gd name="connsiteX2-15" fmla="*/ 2480436 w 2633801"/>
                <a:gd name="connsiteY2-16" fmla="*/ 2247323 h 2247323"/>
                <a:gd name="connsiteX3-17" fmla="*/ 0 w 2633801"/>
                <a:gd name="connsiteY3-18" fmla="*/ 2227068 h 2247323"/>
                <a:gd name="connsiteX4-19" fmla="*/ 0 w 2633801"/>
                <a:gd name="connsiteY4-20" fmla="*/ 827590 h 2247323"/>
                <a:gd name="connsiteX0-21" fmla="*/ 0 w 2633801"/>
                <a:gd name="connsiteY0-22" fmla="*/ 827590 h 2493285"/>
                <a:gd name="connsiteX1-23" fmla="*/ 2633801 w 2633801"/>
                <a:gd name="connsiteY1-24" fmla="*/ 0 h 2493285"/>
                <a:gd name="connsiteX2-25" fmla="*/ 2486223 w 2633801"/>
                <a:gd name="connsiteY2-26" fmla="*/ 2493285 h 2493285"/>
                <a:gd name="connsiteX3-27" fmla="*/ 0 w 2633801"/>
                <a:gd name="connsiteY3-28" fmla="*/ 2227068 h 2493285"/>
                <a:gd name="connsiteX4-29" fmla="*/ 0 w 2633801"/>
                <a:gd name="connsiteY4-30" fmla="*/ 827590 h 2493285"/>
                <a:gd name="connsiteX0-31" fmla="*/ 153364 w 2787165"/>
                <a:gd name="connsiteY0-32" fmla="*/ 827590 h 2585883"/>
                <a:gd name="connsiteX1-33" fmla="*/ 2787165 w 2787165"/>
                <a:gd name="connsiteY1-34" fmla="*/ 0 h 2585883"/>
                <a:gd name="connsiteX2-35" fmla="*/ 2639587 w 2787165"/>
                <a:gd name="connsiteY2-36" fmla="*/ 2493285 h 2585883"/>
                <a:gd name="connsiteX3-37" fmla="*/ 0 w 2787165"/>
                <a:gd name="connsiteY3-38" fmla="*/ 2585883 h 2585883"/>
                <a:gd name="connsiteX4-39" fmla="*/ 153364 w 2787165"/>
                <a:gd name="connsiteY4-40" fmla="*/ 827590 h 2585883"/>
                <a:gd name="connsiteX0-41" fmla="*/ 153364 w 2787165"/>
                <a:gd name="connsiteY0-42" fmla="*/ 827590 h 2585883"/>
                <a:gd name="connsiteX1-43" fmla="*/ 2787165 w 2787165"/>
                <a:gd name="connsiteY1-44" fmla="*/ 0 h 2585883"/>
                <a:gd name="connsiteX2-45" fmla="*/ 2607757 w 2787165"/>
                <a:gd name="connsiteY2-46" fmla="*/ 2473029 h 2585883"/>
                <a:gd name="connsiteX3-47" fmla="*/ 0 w 2787165"/>
                <a:gd name="connsiteY3-48" fmla="*/ 2585883 h 2585883"/>
                <a:gd name="connsiteX4-49" fmla="*/ 153364 w 2787165"/>
                <a:gd name="connsiteY4-50" fmla="*/ 827590 h 2585883"/>
                <a:gd name="connsiteX0-51" fmla="*/ 162045 w 2787165"/>
                <a:gd name="connsiteY0-52" fmla="*/ 833378 h 2585883"/>
                <a:gd name="connsiteX1-53" fmla="*/ 2787165 w 2787165"/>
                <a:gd name="connsiteY1-54" fmla="*/ 0 h 2585883"/>
                <a:gd name="connsiteX2-55" fmla="*/ 2607757 w 2787165"/>
                <a:gd name="connsiteY2-56" fmla="*/ 2473029 h 2585883"/>
                <a:gd name="connsiteX3-57" fmla="*/ 0 w 2787165"/>
                <a:gd name="connsiteY3-58" fmla="*/ 2585883 h 2585883"/>
                <a:gd name="connsiteX4-59" fmla="*/ 162045 w 2787165"/>
                <a:gd name="connsiteY4-60" fmla="*/ 833378 h 2585883"/>
                <a:gd name="connsiteX0-61" fmla="*/ 173620 w 2787165"/>
                <a:gd name="connsiteY0-62" fmla="*/ 842059 h 2585883"/>
                <a:gd name="connsiteX1-63" fmla="*/ 2787165 w 2787165"/>
                <a:gd name="connsiteY1-64" fmla="*/ 0 h 2585883"/>
                <a:gd name="connsiteX2-65" fmla="*/ 2607757 w 2787165"/>
                <a:gd name="connsiteY2-66" fmla="*/ 2473029 h 2585883"/>
                <a:gd name="connsiteX3-67" fmla="*/ 0 w 2787165"/>
                <a:gd name="connsiteY3-68" fmla="*/ 2585883 h 2585883"/>
                <a:gd name="connsiteX4-69" fmla="*/ 173620 w 2787165"/>
                <a:gd name="connsiteY4-70" fmla="*/ 842059 h 2585883"/>
                <a:gd name="connsiteX0-71" fmla="*/ 173620 w 2792952"/>
                <a:gd name="connsiteY0-72" fmla="*/ 870996 h 2614820"/>
                <a:gd name="connsiteX1-73" fmla="*/ 2792952 w 2792952"/>
                <a:gd name="connsiteY1-74" fmla="*/ 0 h 2614820"/>
                <a:gd name="connsiteX2-75" fmla="*/ 2607757 w 2792952"/>
                <a:gd name="connsiteY2-76" fmla="*/ 2501966 h 2614820"/>
                <a:gd name="connsiteX3-77" fmla="*/ 0 w 2792952"/>
                <a:gd name="connsiteY3-78" fmla="*/ 2614820 h 2614820"/>
                <a:gd name="connsiteX4-79" fmla="*/ 173620 w 2792952"/>
                <a:gd name="connsiteY4-80" fmla="*/ 870996 h 2614820"/>
                <a:gd name="connsiteX0-81" fmla="*/ 173620 w 2792952"/>
                <a:gd name="connsiteY0-82" fmla="*/ 870996 h 2614820"/>
                <a:gd name="connsiteX1-83" fmla="*/ 2792952 w 2792952"/>
                <a:gd name="connsiteY1-84" fmla="*/ 0 h 2614820"/>
                <a:gd name="connsiteX2-85" fmla="*/ 2599076 w 2792952"/>
                <a:gd name="connsiteY2-86" fmla="*/ 2490391 h 2614820"/>
                <a:gd name="connsiteX3-87" fmla="*/ 0 w 2792952"/>
                <a:gd name="connsiteY3-88" fmla="*/ 2614820 h 2614820"/>
                <a:gd name="connsiteX4-89" fmla="*/ 173620 w 2792952"/>
                <a:gd name="connsiteY4-90" fmla="*/ 870996 h 2614820"/>
                <a:gd name="connsiteX0-91" fmla="*/ 182301 w 2801633"/>
                <a:gd name="connsiteY0-92" fmla="*/ 870996 h 2655332"/>
                <a:gd name="connsiteX1-93" fmla="*/ 2801633 w 2801633"/>
                <a:gd name="connsiteY1-94" fmla="*/ 0 h 2655332"/>
                <a:gd name="connsiteX2-95" fmla="*/ 2607757 w 2801633"/>
                <a:gd name="connsiteY2-96" fmla="*/ 2490391 h 2655332"/>
                <a:gd name="connsiteX3-97" fmla="*/ 0 w 2801633"/>
                <a:gd name="connsiteY3-98" fmla="*/ 2655332 h 2655332"/>
                <a:gd name="connsiteX4-99" fmla="*/ 182301 w 2801633"/>
                <a:gd name="connsiteY4-100" fmla="*/ 870996 h 2655332"/>
                <a:gd name="connsiteX0-101" fmla="*/ 182301 w 2801633"/>
                <a:gd name="connsiteY0-102" fmla="*/ 870996 h 2655332"/>
                <a:gd name="connsiteX1-103" fmla="*/ 2801633 w 2801633"/>
                <a:gd name="connsiteY1-104" fmla="*/ 0 h 2655332"/>
                <a:gd name="connsiteX2-105" fmla="*/ 2619332 w 2801633"/>
                <a:gd name="connsiteY2-106" fmla="*/ 2513541 h 2655332"/>
                <a:gd name="connsiteX3-107" fmla="*/ 0 w 2801633"/>
                <a:gd name="connsiteY3-108" fmla="*/ 2655332 h 2655332"/>
                <a:gd name="connsiteX4-109" fmla="*/ 182301 w 2801633"/>
                <a:gd name="connsiteY4-110" fmla="*/ 870996 h 2655332"/>
                <a:gd name="connsiteX0-111" fmla="*/ 182301 w 2801633"/>
                <a:gd name="connsiteY0-112" fmla="*/ 870996 h 2655332"/>
                <a:gd name="connsiteX1-113" fmla="*/ 2801633 w 2801633"/>
                <a:gd name="connsiteY1-114" fmla="*/ 0 h 2655332"/>
                <a:gd name="connsiteX2-115" fmla="*/ 2636694 w 2801633"/>
                <a:gd name="connsiteY2-116" fmla="*/ 2513541 h 2655332"/>
                <a:gd name="connsiteX3-117" fmla="*/ 0 w 2801633"/>
                <a:gd name="connsiteY3-118" fmla="*/ 2655332 h 2655332"/>
                <a:gd name="connsiteX4-119" fmla="*/ 182301 w 2801633"/>
                <a:gd name="connsiteY4-120" fmla="*/ 870996 h 2655332"/>
                <a:gd name="connsiteX0-121" fmla="*/ 182301 w 2824782"/>
                <a:gd name="connsiteY0-122" fmla="*/ 870996 h 2655332"/>
                <a:gd name="connsiteX1-123" fmla="*/ 2824782 w 2824782"/>
                <a:gd name="connsiteY1-124" fmla="*/ 0 h 2655332"/>
                <a:gd name="connsiteX2-125" fmla="*/ 2636694 w 2824782"/>
                <a:gd name="connsiteY2-126" fmla="*/ 2513541 h 2655332"/>
                <a:gd name="connsiteX3-127" fmla="*/ 0 w 2824782"/>
                <a:gd name="connsiteY3-128" fmla="*/ 2655332 h 2655332"/>
                <a:gd name="connsiteX4-129" fmla="*/ 182301 w 2824782"/>
                <a:gd name="connsiteY4-130" fmla="*/ 870996 h 2655332"/>
                <a:gd name="connsiteX0-131" fmla="*/ 182301 w 2792952"/>
                <a:gd name="connsiteY0-132" fmla="*/ 850741 h 2635077"/>
                <a:gd name="connsiteX1-133" fmla="*/ 2792952 w 2792952"/>
                <a:gd name="connsiteY1-134" fmla="*/ 0 h 2635077"/>
                <a:gd name="connsiteX2-135" fmla="*/ 2636694 w 2792952"/>
                <a:gd name="connsiteY2-136" fmla="*/ 2493286 h 2635077"/>
                <a:gd name="connsiteX3-137" fmla="*/ 0 w 2792952"/>
                <a:gd name="connsiteY3-138" fmla="*/ 2635077 h 2635077"/>
                <a:gd name="connsiteX4-139" fmla="*/ 182301 w 2792952"/>
                <a:gd name="connsiteY4-140" fmla="*/ 850741 h 2635077"/>
                <a:gd name="connsiteX0-141" fmla="*/ 182301 w 2792952"/>
                <a:gd name="connsiteY0-142" fmla="*/ 850741 h 2635077"/>
                <a:gd name="connsiteX1-143" fmla="*/ 2792952 w 2792952"/>
                <a:gd name="connsiteY1-144" fmla="*/ 0 h 2635077"/>
                <a:gd name="connsiteX2-145" fmla="*/ 2604864 w 2792952"/>
                <a:gd name="connsiteY2-146" fmla="*/ 2458562 h 2635077"/>
                <a:gd name="connsiteX3-147" fmla="*/ 0 w 2792952"/>
                <a:gd name="connsiteY3-148" fmla="*/ 2635077 h 2635077"/>
                <a:gd name="connsiteX4-149" fmla="*/ 182301 w 2792952"/>
                <a:gd name="connsiteY4-150" fmla="*/ 850741 h 2635077"/>
                <a:gd name="connsiteX0-151" fmla="*/ 173620 w 2784271"/>
                <a:gd name="connsiteY0-152" fmla="*/ 850741 h 2632184"/>
                <a:gd name="connsiteX1-153" fmla="*/ 2784271 w 2784271"/>
                <a:gd name="connsiteY1-154" fmla="*/ 0 h 2632184"/>
                <a:gd name="connsiteX2-155" fmla="*/ 2596183 w 2784271"/>
                <a:gd name="connsiteY2-156" fmla="*/ 2458562 h 2632184"/>
                <a:gd name="connsiteX3-157" fmla="*/ 0 w 2784271"/>
                <a:gd name="connsiteY3-158" fmla="*/ 2632184 h 2632184"/>
                <a:gd name="connsiteX4-159" fmla="*/ 173620 w 2784271"/>
                <a:gd name="connsiteY4-160" fmla="*/ 850741 h 2632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84271" h="2632184">
                  <a:moveTo>
                    <a:pt x="173620" y="850741"/>
                  </a:moveTo>
                  <a:lnTo>
                    <a:pt x="2784271" y="0"/>
                  </a:lnTo>
                  <a:lnTo>
                    <a:pt x="2596183" y="2458562"/>
                  </a:lnTo>
                  <a:lnTo>
                    <a:pt x="0" y="2632184"/>
                  </a:lnTo>
                  <a:lnTo>
                    <a:pt x="173620" y="850741"/>
                  </a:lnTo>
                  <a:close/>
                </a:path>
              </a:pathLst>
            </a:custGeom>
            <a:blipFill>
              <a:blip r:embed="rId2" cstate="print"/>
              <a:stretch>
                <a:fillRect/>
              </a:stretch>
            </a:blipFill>
            <a:ln w="25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88089" y="4495023"/>
            <a:ext cx="1046078" cy="1046213"/>
            <a:chOff x="582983" y="3238811"/>
            <a:chExt cx="784661" cy="784660"/>
          </a:xfrm>
        </p:grpSpPr>
        <p:sp>
          <p:nvSpPr>
            <p:cNvPr id="15" name="椭圆 14"/>
            <p:cNvSpPr/>
            <p:nvPr/>
          </p:nvSpPr>
          <p:spPr>
            <a:xfrm rot="2700000">
              <a:off x="582984" y="3238810"/>
              <a:ext cx="784660" cy="7846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637017" y="3292843"/>
              <a:ext cx="676594" cy="676594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270"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014159" y="4495023"/>
            <a:ext cx="1046078" cy="1046213"/>
            <a:chOff x="582983" y="3238811"/>
            <a:chExt cx="784661" cy="784660"/>
          </a:xfrm>
        </p:grpSpPr>
        <p:sp>
          <p:nvSpPr>
            <p:cNvPr id="28" name="椭圆 27"/>
            <p:cNvSpPr/>
            <p:nvPr/>
          </p:nvSpPr>
          <p:spPr>
            <a:xfrm rot="2700000">
              <a:off x="582984" y="3238810"/>
              <a:ext cx="784660" cy="7846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37017" y="3292843"/>
              <a:ext cx="676594" cy="676594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270"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46127" y="4495023"/>
            <a:ext cx="1046078" cy="1046213"/>
            <a:chOff x="582983" y="3238811"/>
            <a:chExt cx="784661" cy="784660"/>
          </a:xfrm>
        </p:grpSpPr>
        <p:sp>
          <p:nvSpPr>
            <p:cNvPr id="31" name="椭圆 30"/>
            <p:cNvSpPr/>
            <p:nvPr/>
          </p:nvSpPr>
          <p:spPr>
            <a:xfrm rot="2700000">
              <a:off x="582984" y="3238810"/>
              <a:ext cx="784660" cy="78466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637017" y="3292843"/>
              <a:ext cx="676594" cy="676594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 w="1270"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x-none" altLang="zh-CN" dirty="0">
                <a:solidFill>
                  <a:srgbClr val="FF0000"/>
                </a:solidFill>
                <a:cs typeface="+mn-ea"/>
              </a:rPr>
              <a:t>企业简介</a:t>
            </a:r>
            <a:endParaRPr lang="x-none" altLang="zh-CN" dirty="0">
              <a:solidFill>
                <a:srgbClr val="FF0000"/>
              </a:solidFill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220" y="1265555"/>
            <a:ext cx="611251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中国千亿网络集团股份有限公司成立于2003年，注册资金为3000万，是一家集开发、咨询、实施、服务为一体，开展网页维护，软件开发等业务的互联网高科技企业。公司秉承“品质第一、优良服务、诚信经营、双赢合作”的经营理念，致力于为用户提供网页维护服务，优化办公网络环境，不断加强自身核心技术研发能力。为了更好的持续发展，我们为员工提供一个能充分展现个人价值的平台，为客户提供更全面，更安全的服务。</a:t>
            </a:r>
            <a:endParaRPr lang="x-none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</a:t>
            </a:r>
            <a:r>
              <a:rPr lang="x-none" alt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5</a:t>
            </a:r>
            <a:endParaRPr lang="x-none" altLang="en-US" sz="115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EMOS</a:t>
            </a:r>
            <a:r>
              <a:rPr lang="x-none" altLang="zh-CN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服务</a:t>
            </a:r>
            <a:endParaRPr lang="x-none" altLang="zh-CN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文本框 59"/>
          <p:cNvSpPr txBox="1"/>
          <p:nvPr/>
        </p:nvSpPr>
        <p:spPr>
          <a:xfrm>
            <a:off x="3053125" y="2705419"/>
            <a:ext cx="1960880" cy="61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x-none" altLang="en-US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Five</a:t>
            </a:r>
            <a:endParaRPr lang="x-none" altLang="en-US" sz="32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</a:t>
            </a:r>
            <a:r>
              <a:rPr lang="x-none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实施主任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x-none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吴正庚</a:t>
            </a:r>
            <a:endParaRPr lang="x-none" altLang="en-US" b="1" dirty="0" smtClean="0">
              <a:solidFill>
                <a:srgbClr val="DCB339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4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265487" y="3659641"/>
            <a:ext cx="3470289" cy="0"/>
          </a:xfrm>
          <a:prstGeom prst="line">
            <a:avLst/>
          </a:prstGeom>
          <a:noFill/>
          <a:ln w="3175">
            <a:solidFill>
              <a:srgbClr val="BCBCBC"/>
            </a:solidFill>
            <a:prstDash val="sysDash"/>
            <a:round/>
          </a:ln>
        </p:spPr>
        <p:txBody>
          <a:bodyPr wrap="none" anchor="ctr"/>
          <a:lstStyle/>
          <a:p>
            <a:pPr>
              <a:defRPr/>
            </a:pPr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59"/>
          <p:cNvSpPr>
            <a:spLocks noChangeArrowheads="1"/>
          </p:cNvSpPr>
          <p:nvPr/>
        </p:nvSpPr>
        <p:spPr bwMode="auto">
          <a:xfrm>
            <a:off x="5424158" y="3744819"/>
            <a:ext cx="1185502" cy="1181192"/>
          </a:xfrm>
          <a:prstGeom prst="ellipse">
            <a:avLst/>
          </a:prstGeom>
          <a:solidFill>
            <a:schemeClr val="accent2"/>
          </a:solidFill>
          <a:ln w="635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8060402020202020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8060402020202020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8060402020202020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8060402020202020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8060402020202020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x-none" sz="2400" b="1">
                <a:solidFill>
                  <a:srgbClr val="FFFFFF"/>
                </a:solidFill>
                <a:latin typeface="微软雅黑" pitchFamily="34" charset="-122"/>
              </a:rPr>
              <a:t>EMOS</a:t>
            </a:r>
            <a:endParaRPr lang="x-none" sz="2400" b="1">
              <a:solidFill>
                <a:srgbClr val="FFFFFF"/>
              </a:solidFill>
              <a:latin typeface="微软雅黑" pitchFamily="34" charset="-122"/>
            </a:endParaRPr>
          </a:p>
        </p:txBody>
      </p:sp>
      <p:cxnSp>
        <p:nvCxnSpPr>
          <p:cNvPr id="24" name="AutoShape 13"/>
          <p:cNvCxnSpPr>
            <a:cxnSpLocks noChangeShapeType="1"/>
          </p:cNvCxnSpPr>
          <p:nvPr/>
        </p:nvCxnSpPr>
        <p:spPr bwMode="auto">
          <a:xfrm rot="10800000" flipH="1" flipV="1">
            <a:off x="189870" y="2910116"/>
            <a:ext cx="2156" cy="3422869"/>
          </a:xfrm>
          <a:prstGeom prst="bentConnector3">
            <a:avLst>
              <a:gd name="adj1" fmla="val -13200005"/>
            </a:avLst>
          </a:prstGeom>
          <a:noFill/>
          <a:ln w="3175">
            <a:solidFill>
              <a:srgbClr val="BCBCBC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26"/>
          <p:cNvCxnSpPr>
            <a:cxnSpLocks noChangeShapeType="1"/>
          </p:cNvCxnSpPr>
          <p:nvPr/>
        </p:nvCxnSpPr>
        <p:spPr bwMode="auto">
          <a:xfrm rot="10800000" flipV="1">
            <a:off x="7334870" y="2711239"/>
            <a:ext cx="15088" cy="1855851"/>
          </a:xfrm>
          <a:prstGeom prst="bentConnector3">
            <a:avLst>
              <a:gd name="adj1" fmla="val 1420000"/>
            </a:avLst>
          </a:prstGeom>
          <a:noFill/>
          <a:ln w="3175">
            <a:solidFill>
              <a:srgbClr val="BCBCBC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AutoShape 59"/>
          <p:cNvSpPr>
            <a:spLocks noChangeArrowheads="1"/>
          </p:cNvSpPr>
          <p:nvPr/>
        </p:nvSpPr>
        <p:spPr bwMode="auto">
          <a:xfrm>
            <a:off x="6869291" y="1810258"/>
            <a:ext cx="258655" cy="256500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59"/>
          <p:cNvSpPr>
            <a:spLocks noChangeArrowheads="1"/>
          </p:cNvSpPr>
          <p:nvPr/>
        </p:nvSpPr>
        <p:spPr bwMode="auto">
          <a:xfrm>
            <a:off x="7291761" y="2573289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AutoShape 59"/>
          <p:cNvSpPr>
            <a:spLocks noChangeArrowheads="1"/>
          </p:cNvSpPr>
          <p:nvPr/>
        </p:nvSpPr>
        <p:spPr bwMode="auto">
          <a:xfrm>
            <a:off x="7302538" y="4429140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AutoShape 59"/>
          <p:cNvSpPr>
            <a:spLocks noChangeArrowheads="1"/>
          </p:cNvSpPr>
          <p:nvPr/>
        </p:nvSpPr>
        <p:spPr bwMode="auto">
          <a:xfrm>
            <a:off x="6884379" y="5239593"/>
            <a:ext cx="260811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AutoShape 59"/>
          <p:cNvSpPr>
            <a:spLocks noChangeArrowheads="1"/>
          </p:cNvSpPr>
          <p:nvPr/>
        </p:nvSpPr>
        <p:spPr bwMode="auto">
          <a:xfrm>
            <a:off x="7515929" y="3528158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7283450" y="1697990"/>
            <a:ext cx="4102735" cy="487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x-none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系统安全(设备管理，缺陷管理)</a:t>
            </a:r>
            <a:endParaRPr lang="x-none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7" name="Text Box 53"/>
          <p:cNvSpPr txBox="1">
            <a:spLocks noChangeArrowheads="1"/>
          </p:cNvSpPr>
          <p:nvPr/>
        </p:nvSpPr>
        <p:spPr bwMode="auto">
          <a:xfrm>
            <a:off x="7773035" y="2468245"/>
            <a:ext cx="4047490" cy="487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弹性工作域(检修过程)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8" name="Text Box 53"/>
          <p:cNvSpPr txBox="1">
            <a:spLocks noChangeArrowheads="1"/>
          </p:cNvSpPr>
          <p:nvPr/>
        </p:nvSpPr>
        <p:spPr bwMode="auto">
          <a:xfrm>
            <a:off x="7752715" y="3231515"/>
            <a:ext cx="4315460" cy="8839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企业资源计划（ERP）维护工作、采购、库存等传统的CMMS功能。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7386320" y="5156835"/>
            <a:ext cx="3923665" cy="487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+mn-ea"/>
              </a:rPr>
              <a:t>整合生产环节 提高工作效率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40" name="AutoShape 13"/>
          <p:cNvCxnSpPr>
            <a:cxnSpLocks noChangeShapeType="1"/>
          </p:cNvCxnSpPr>
          <p:nvPr/>
        </p:nvCxnSpPr>
        <p:spPr bwMode="auto">
          <a:xfrm rot="10800000" flipV="1">
            <a:off x="4925056" y="1941741"/>
            <a:ext cx="2156" cy="3422869"/>
          </a:xfrm>
          <a:prstGeom prst="bentConnector3">
            <a:avLst>
              <a:gd name="adj1" fmla="val -13200005"/>
            </a:avLst>
          </a:prstGeom>
          <a:noFill/>
          <a:ln w="3175">
            <a:solidFill>
              <a:srgbClr val="BCBCBC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AutoShape 26"/>
          <p:cNvCxnSpPr>
            <a:cxnSpLocks noChangeShapeType="1"/>
          </p:cNvCxnSpPr>
          <p:nvPr/>
        </p:nvCxnSpPr>
        <p:spPr bwMode="auto">
          <a:xfrm rot="10800000" flipH="1" flipV="1">
            <a:off x="4513364" y="2711239"/>
            <a:ext cx="15088" cy="1855851"/>
          </a:xfrm>
          <a:prstGeom prst="bentConnector3">
            <a:avLst>
              <a:gd name="adj1" fmla="val 1420000"/>
            </a:avLst>
          </a:prstGeom>
          <a:noFill/>
          <a:ln w="3175">
            <a:solidFill>
              <a:srgbClr val="BCBCBC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AutoShape 59"/>
          <p:cNvSpPr>
            <a:spLocks noChangeArrowheads="1"/>
          </p:cNvSpPr>
          <p:nvPr/>
        </p:nvSpPr>
        <p:spPr bwMode="auto">
          <a:xfrm flipH="1">
            <a:off x="4735376" y="1810258"/>
            <a:ext cx="258655" cy="256500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AutoShape 59"/>
          <p:cNvSpPr>
            <a:spLocks noChangeArrowheads="1"/>
          </p:cNvSpPr>
          <p:nvPr/>
        </p:nvSpPr>
        <p:spPr bwMode="auto">
          <a:xfrm flipH="1">
            <a:off x="4312906" y="2573289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 flipH="1">
            <a:off x="4302129" y="4429140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AutoShape 59"/>
          <p:cNvSpPr>
            <a:spLocks noChangeArrowheads="1"/>
          </p:cNvSpPr>
          <p:nvPr/>
        </p:nvSpPr>
        <p:spPr bwMode="auto">
          <a:xfrm flipH="1">
            <a:off x="4718132" y="5239593"/>
            <a:ext cx="260811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AutoShape 59"/>
          <p:cNvSpPr>
            <a:spLocks noChangeArrowheads="1"/>
          </p:cNvSpPr>
          <p:nvPr/>
        </p:nvSpPr>
        <p:spPr bwMode="auto">
          <a:xfrm flipH="1">
            <a:off x="4088738" y="3528158"/>
            <a:ext cx="258655" cy="258655"/>
          </a:xfrm>
          <a:prstGeom prst="ellipse">
            <a:avLst/>
          </a:prstGeom>
          <a:solidFill>
            <a:schemeClr val="accent1"/>
          </a:solidFill>
          <a:ln w="38100" cmpd="dbl">
            <a:solidFill>
              <a:srgbClr val="FFFFFF"/>
            </a:solidFill>
            <a:rou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5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charset="0"/>
              <a:buChar char="•"/>
              <a:defRPr sz="13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 Box 53"/>
          <p:cNvSpPr txBox="1">
            <a:spLocks noChangeArrowheads="1"/>
          </p:cNvSpPr>
          <p:nvPr/>
        </p:nvSpPr>
        <p:spPr bwMode="auto">
          <a:xfrm flipH="1">
            <a:off x="883920" y="1461135"/>
            <a:ext cx="3753485" cy="914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基于CentOS小型Linux系统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  <a:p>
            <a:pPr marL="0" indent="0" algn="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企业邮局系统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 flipH="1">
            <a:off x="320040" y="2423160"/>
            <a:ext cx="3850640" cy="5486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开源免费操作系统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" name="Text Box 53"/>
          <p:cNvSpPr txBox="1">
            <a:spLocks noChangeArrowheads="1"/>
          </p:cNvSpPr>
          <p:nvPr/>
        </p:nvSpPr>
        <p:spPr bwMode="auto">
          <a:xfrm flipH="1">
            <a:off x="447675" y="3353435"/>
            <a:ext cx="3554095" cy="5486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x-none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易于维护、易扩展</a:t>
            </a:r>
            <a:endParaRPr lang="x-none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0" name="Text Box 53"/>
          <p:cNvSpPr txBox="1">
            <a:spLocks noChangeArrowheads="1"/>
          </p:cNvSpPr>
          <p:nvPr/>
        </p:nvSpPr>
        <p:spPr bwMode="auto">
          <a:xfrm flipH="1">
            <a:off x="50165" y="4259580"/>
            <a:ext cx="4154805" cy="725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强大的垃圾邮件防护和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  <a:p>
            <a:pPr marL="0" indent="0" algn="r"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病毒过滤功能</a:t>
            </a:r>
            <a:endParaRPr lang="x-none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 flipH="1">
            <a:off x="980440" y="5082540"/>
            <a:ext cx="3571875" cy="5486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</a:rPr>
              <a:t>高效、健壮、安全、灵活</a:t>
            </a:r>
            <a:endParaRPr lang="x-none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2" name="AutoShape 13"/>
          <p:cNvCxnSpPr>
            <a:cxnSpLocks noChangeShapeType="1"/>
          </p:cNvCxnSpPr>
          <p:nvPr/>
        </p:nvCxnSpPr>
        <p:spPr bwMode="auto">
          <a:xfrm rot="10800000" flipH="1" flipV="1">
            <a:off x="7007230" y="1941741"/>
            <a:ext cx="2156" cy="3422869"/>
          </a:xfrm>
          <a:prstGeom prst="bentConnector3">
            <a:avLst>
              <a:gd name="adj1" fmla="val -13200005"/>
            </a:avLst>
          </a:prstGeom>
          <a:noFill/>
          <a:ln w="3175">
            <a:solidFill>
              <a:srgbClr val="BCBCBC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组合 52"/>
          <p:cNvGrpSpPr/>
          <p:nvPr/>
        </p:nvGrpSpPr>
        <p:grpSpPr>
          <a:xfrm>
            <a:off x="4860925" y="2523490"/>
            <a:ext cx="2278380" cy="1152461"/>
            <a:chOff x="627906" y="1700808"/>
            <a:chExt cx="1384773" cy="734698"/>
          </a:xfrm>
        </p:grpSpPr>
        <p:pic>
          <p:nvPicPr>
            <p:cNvPr id="54" name="Picture 19" descr="email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00808"/>
              <a:ext cx="520127" cy="5201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 Box 40"/>
            <p:cNvSpPr txBox="1">
              <a:spLocks noChangeArrowheads="1"/>
            </p:cNvSpPr>
            <p:nvPr/>
          </p:nvSpPr>
          <p:spPr bwMode="auto">
            <a:xfrm>
              <a:off x="627906" y="2231884"/>
              <a:ext cx="1384773" cy="20362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E-mail server</a:t>
              </a:r>
              <a:endParaRPr kumimoji="0" lang="en-US" altLang="zh-CN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Text Box 53"/>
          <p:cNvSpPr txBox="1">
            <a:spLocks noChangeArrowheads="1"/>
          </p:cNvSpPr>
          <p:nvPr/>
        </p:nvSpPr>
        <p:spPr bwMode="auto">
          <a:xfrm>
            <a:off x="7783195" y="4329430"/>
            <a:ext cx="3573145" cy="4876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x-none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itchFamily="2" charset="-122"/>
                <a:ea typeface="宋体" pitchFamily="2" charset="-122"/>
                <a:sym typeface="+mn-ea"/>
              </a:rPr>
              <a:t>业务上资源整合规划</a:t>
            </a:r>
            <a:endParaRPr lang="x-none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itchFamily="2" charset="-122"/>
              <a:ea typeface="宋体" pitchFamily="2" charset="-122"/>
              <a:sym typeface="+mn-ea"/>
            </a:endParaRPr>
          </a:p>
        </p:txBody>
      </p:sp>
      <p:sp>
        <p:nvSpPr>
          <p:cNvPr id="57" name="标题 1"/>
          <p:cNvSpPr>
            <a:spLocks noGrp="1"/>
          </p:cNvSpPr>
          <p:nvPr/>
        </p:nvSpPr>
        <p:spPr>
          <a:xfrm>
            <a:off x="246380" y="170815"/>
            <a:ext cx="11739880" cy="555625"/>
          </a:xfrm>
        </p:spPr>
        <p:txBody>
          <a:bodyPr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EMOS服务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实施主任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吴正庚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  <p:transition spd="med" advTm="5000"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264285" y="4212590"/>
            <a:ext cx="9272270" cy="2149475"/>
          </a:xfrm>
          <a:prstGeom prst="rect">
            <a:avLst/>
          </a:prstGeom>
          <a:noFill/>
        </p:spPr>
        <p:txBody>
          <a:bodyPr lIns="0" rIns="0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sz="2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31535" y="3961765"/>
            <a:ext cx="37465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cs typeface="东文宋体" charset="0"/>
              </a:rPr>
              <a:t>↓</a:t>
            </a:r>
            <a:endParaRPr lang="zh-CN" altLang="en-US">
              <a:cs typeface="东文宋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31535" y="3961765"/>
            <a:ext cx="37465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cs typeface="东文宋体" charset="0"/>
              </a:rPr>
              <a:t>↓</a:t>
            </a:r>
            <a:endParaRPr lang="zh-CN" altLang="en-US">
              <a:cs typeface="东文宋体" charset="0"/>
            </a:endParaRPr>
          </a:p>
        </p:txBody>
      </p:sp>
      <p:sp>
        <p:nvSpPr>
          <p:cNvPr id="3" name="矩形 2"/>
          <p:cNvSpPr/>
          <p:nvPr/>
        </p:nvSpPr>
        <p:spPr>
          <a:xfrm rot="11906377">
            <a:off x="3812558" y="3541584"/>
            <a:ext cx="132568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8485059">
            <a:off x="4099140" y="4775644"/>
            <a:ext cx="132763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 rot="14116530">
            <a:off x="5998968" y="4749325"/>
            <a:ext cx="85974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14763572">
            <a:off x="4606022" y="2535621"/>
            <a:ext cx="857798" cy="4289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 rot="19111680">
            <a:off x="6009690" y="2646746"/>
            <a:ext cx="857798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352746">
            <a:off x="6409348" y="3676103"/>
            <a:ext cx="859747" cy="4094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4776470" y="2847340"/>
            <a:ext cx="2038350" cy="1631950"/>
          </a:xfrm>
          <a:prstGeom prst="hexagon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</a:ln>
          <a:effectLst/>
        </p:spPr>
        <p:txBody>
          <a:bodyPr anchor="ctr"/>
          <a:p>
            <a:pPr algn="ctr">
              <a:defRPr/>
            </a:pPr>
            <a:r>
              <a:rPr lang="x-none" altLang="en-US" sz="2400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电子邮件</a:t>
            </a:r>
            <a:endParaRPr lang="x-none" altLang="en-US" sz="2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561340" y="2828925"/>
            <a:ext cx="3286760" cy="657860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lang="x-none" altLang="en-US" sz="2000" kern="0" dirty="0">
                <a:latin typeface="+mn-ea"/>
                <a:cs typeface="Arial" panose="02080604020202020204" charset="0"/>
              </a:rPr>
              <a:t> </a:t>
            </a:r>
            <a:r>
              <a:rPr lang="x-none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易暴露个人隐私</a:t>
            </a:r>
            <a:endParaRPr lang="x-none" alt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Arial" panose="0208060402020202020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x-none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商业机密</a:t>
            </a:r>
            <a:endParaRPr lang="x-none" alt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Arial" panose="02080604020202020204" charset="0"/>
            </a:endParaRPr>
          </a:p>
        </p:txBody>
      </p:sp>
      <p:sp>
        <p:nvSpPr>
          <p:cNvPr id="16" name="TextBox 133"/>
          <p:cNvSpPr txBox="1"/>
          <p:nvPr/>
        </p:nvSpPr>
        <p:spPr>
          <a:xfrm>
            <a:off x="7268210" y="1755775"/>
            <a:ext cx="3896995" cy="701675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lang="x-none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信息超载 提取和回复时间长</a:t>
            </a:r>
            <a:endParaRPr lang="x-none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Arial" panose="02080604020202020204" charset="0"/>
            </a:endParaRPr>
          </a:p>
        </p:txBody>
      </p:sp>
      <p:sp>
        <p:nvSpPr>
          <p:cNvPr id="17" name="TextBox 134"/>
          <p:cNvSpPr txBox="1"/>
          <p:nvPr/>
        </p:nvSpPr>
        <p:spPr>
          <a:xfrm>
            <a:off x="7677785" y="3505200"/>
            <a:ext cx="2066925" cy="703580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存储量有限</a:t>
            </a:r>
            <a:endParaRPr lang="x-none" alt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Arial" panose="02080604020202020204" charset="0"/>
            </a:endParaRPr>
          </a:p>
          <a:p>
            <a:pPr algn="ctr">
              <a:lnSpc>
                <a:spcPct val="130000"/>
              </a:lnSpc>
              <a:defRPr/>
            </a:pPr>
            <a:r>
              <a:rPr lang="en-US" altLang="zh-CN" sz="1400" kern="0" dirty="0"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 </a:t>
            </a:r>
          </a:p>
        </p:txBody>
      </p:sp>
      <p:sp>
        <p:nvSpPr>
          <p:cNvPr id="18" name="TextBox 135"/>
          <p:cNvSpPr txBox="1"/>
          <p:nvPr/>
        </p:nvSpPr>
        <p:spPr>
          <a:xfrm>
            <a:off x="6881495" y="5309235"/>
            <a:ext cx="3514725" cy="703580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接受界面中的网页广告</a:t>
            </a:r>
            <a:r>
              <a:rPr lang="en-US" altLang="zh-CN" sz="2000" kern="0" dirty="0">
                <a:latin typeface="+mn-ea"/>
                <a:cs typeface="Arial" panose="02080604020202020204" charset="0"/>
              </a:rPr>
              <a:t> </a:t>
            </a:r>
            <a:endParaRPr lang="x-none" altLang="en-US" sz="2000" kern="0" dirty="0">
              <a:latin typeface="+mn-ea"/>
              <a:cs typeface="Arial" panose="02080604020202020204" charset="0"/>
            </a:endParaRPr>
          </a:p>
          <a:p>
            <a:pPr algn="ctr">
              <a:lnSpc>
                <a:spcPct val="130000"/>
              </a:lnSpc>
              <a:defRPr/>
            </a:pPr>
          </a:p>
        </p:txBody>
      </p:sp>
      <p:sp>
        <p:nvSpPr>
          <p:cNvPr id="25" name="任意多边形 24"/>
          <p:cNvSpPr/>
          <p:nvPr/>
        </p:nvSpPr>
        <p:spPr>
          <a:xfrm>
            <a:off x="3652696" y="4951103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577007" y="5091469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7284690" y="3485047"/>
            <a:ext cx="577064" cy="577064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736869" y="1898122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4551433" y="1590094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304716" y="2977523"/>
            <a:ext cx="577064" cy="579013"/>
          </a:xfrm>
          <a:custGeom>
            <a:avLst/>
            <a:gdLst>
              <a:gd name="connsiteX0" fmla="*/ 249275 w 470096"/>
              <a:gd name="connsiteY0" fmla="*/ 444 h 470097"/>
              <a:gd name="connsiteX1" fmla="*/ 296243 w 470096"/>
              <a:gd name="connsiteY1" fmla="*/ 8167 h 470097"/>
              <a:gd name="connsiteX2" fmla="*/ 461930 w 470096"/>
              <a:gd name="connsiteY2" fmla="*/ 296244 h 470097"/>
              <a:gd name="connsiteX3" fmla="*/ 173853 w 470096"/>
              <a:gd name="connsiteY3" fmla="*/ 461931 h 470097"/>
              <a:gd name="connsiteX4" fmla="*/ 8166 w 470096"/>
              <a:gd name="connsiteY4" fmla="*/ 173854 h 470097"/>
              <a:gd name="connsiteX5" fmla="*/ 249275 w 470096"/>
              <a:gd name="connsiteY5" fmla="*/ 444 h 4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096" h="470097">
                <a:moveTo>
                  <a:pt x="249275" y="444"/>
                </a:moveTo>
                <a:cubicBezTo>
                  <a:pt x="264859" y="1405"/>
                  <a:pt x="280580" y="3942"/>
                  <a:pt x="296243" y="8167"/>
                </a:cubicBezTo>
                <a:cubicBezTo>
                  <a:pt x="421546" y="41964"/>
                  <a:pt x="495727" y="170940"/>
                  <a:pt x="461930" y="296244"/>
                </a:cubicBezTo>
                <a:cubicBezTo>
                  <a:pt x="428133" y="421547"/>
                  <a:pt x="299157" y="495728"/>
                  <a:pt x="173853" y="461931"/>
                </a:cubicBezTo>
                <a:cubicBezTo>
                  <a:pt x="48550" y="428134"/>
                  <a:pt x="-25631" y="299158"/>
                  <a:pt x="8166" y="173854"/>
                </a:cubicBezTo>
                <a:cubicBezTo>
                  <a:pt x="37738" y="64214"/>
                  <a:pt x="140182" y="-6286"/>
                  <a:pt x="249275" y="444"/>
                </a:cubicBezTo>
                <a:close/>
              </a:path>
            </a:pathLst>
          </a:custGeom>
          <a:solidFill>
            <a:schemeClr val="accent1"/>
          </a:solidFill>
          <a:ln w="635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x-none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endParaRPr lang="x-none" altLang="en-US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32"/>
          <p:cNvSpPr txBox="1"/>
          <p:nvPr/>
        </p:nvSpPr>
        <p:spPr>
          <a:xfrm>
            <a:off x="3610610" y="982980"/>
            <a:ext cx="2890520" cy="672465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lang="x-none" altLang="en-US" sz="1400" kern="0" dirty="0">
                <a:latin typeface="宋体" pitchFamily="2" charset="-122"/>
                <a:ea typeface="宋体" pitchFamily="2" charset="-122"/>
                <a:cs typeface="Arial" panose="02080604020202020204" charset="0"/>
              </a:rPr>
              <a:t> </a:t>
            </a:r>
            <a:r>
              <a:rPr lang="x-none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  <a:cs typeface="Arial" panose="02080604020202020204" charset="0"/>
              </a:rPr>
              <a:t>垃圾邮件和邮件炸弹</a:t>
            </a:r>
            <a:endParaRPr lang="x-none" altLang="en-US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  <a:cs typeface="Arial" panose="02080604020202020204" charset="0"/>
            </a:endParaRPr>
          </a:p>
        </p:txBody>
      </p:sp>
      <p:sp>
        <p:nvSpPr>
          <p:cNvPr id="19" name="TextBox 136"/>
          <p:cNvSpPr txBox="1"/>
          <p:nvPr/>
        </p:nvSpPr>
        <p:spPr>
          <a:xfrm>
            <a:off x="2077085" y="5606415"/>
            <a:ext cx="3156585" cy="674370"/>
          </a:xfrm>
          <a:prstGeom prst="rect">
            <a:avLst/>
          </a:prstGeom>
          <a:noFill/>
        </p:spPr>
        <p:txBody>
          <a:bodyPr anchor="ctr"/>
          <a:p>
            <a:pPr algn="ctr">
              <a:lnSpc>
                <a:spcPct val="130000"/>
              </a:lnSpc>
              <a:defRPr/>
            </a:pPr>
            <a:r>
              <a:rPr lang="x-none" altLang="zh-CN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anose="02080604020202020204" charset="0"/>
              </a:rPr>
              <a:t>传播病毒和木马程序</a:t>
            </a:r>
            <a:endParaRPr lang="x-none" altLang="zh-CN" sz="2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" panose="02080604020202020204" charset="0"/>
            </a:endParaRPr>
          </a:p>
          <a:p>
            <a:pPr algn="ctr">
              <a:lnSpc>
                <a:spcPct val="130000"/>
              </a:lnSpc>
              <a:defRPr/>
            </a:pPr>
            <a:endParaRPr lang="x-none" altLang="zh-CN" sz="1400" kern="0" dirty="0"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</p:spTree>
  </p:cSld>
  <p:clrMapOvr>
    <a:masterClrMapping/>
  </p:clrMapOvr>
  <p:transition spd="med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1"/>
      <p:bldP spid="18" grpId="0"/>
      <p:bldP spid="15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</a:t>
            </a:r>
            <a:r>
              <a:rPr lang="x-none" altLang="en-US" sz="1150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6</a:t>
            </a:r>
            <a:endParaRPr lang="x-none" altLang="en-US" sz="115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3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项目报价</a:t>
            </a:r>
            <a:endParaRPr lang="x-none" sz="3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文本框 59"/>
          <p:cNvSpPr txBox="1"/>
          <p:nvPr/>
        </p:nvSpPr>
        <p:spPr>
          <a:xfrm>
            <a:off x="3053125" y="2705419"/>
            <a:ext cx="1749425" cy="6134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</a:t>
            </a:r>
            <a:r>
              <a:rPr lang="x-none" altLang="en-US" sz="3200" dirty="0" smtClean="0">
                <a:solidFill>
                  <a:srgbClr val="5B9BD5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Six</a:t>
            </a:r>
            <a:endParaRPr lang="x-none" altLang="en-US" sz="3200" dirty="0" smtClean="0">
              <a:solidFill>
                <a:srgbClr val="5B9BD5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</a:t>
            </a:r>
            <a:r>
              <a:rPr lang="x-none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采购主任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x-none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黎文松</a:t>
            </a:r>
            <a:endParaRPr lang="x-none" altLang="en-US" b="1" dirty="0" smtClean="0">
              <a:solidFill>
                <a:srgbClr val="DCB339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4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/>
        </p:nvGraphicFramePr>
        <p:xfrm>
          <a:off x="704850" y="1065530"/>
          <a:ext cx="10721340" cy="536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395"/>
                <a:gridCol w="3315335"/>
                <a:gridCol w="972820"/>
                <a:gridCol w="2144395"/>
                <a:gridCol w="2144395"/>
              </a:tblGrid>
              <a:tr h="6705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类型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型号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数量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单价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总价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10287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交换机（二层）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  <a:sym typeface="+mn-ea"/>
                        </a:rPr>
                        <a:t>思科（Cisco）WS-C2960X-48TS-L 48口千兆</a:t>
                      </a:r>
                      <a:endParaRPr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1台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￥6900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￥6900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交换机（三层）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  <a:sym typeface="+mn-ea"/>
                        </a:rPr>
                        <a:t>（CISCO）WS-C3650-48PS-L 48口千兆可堆叠三层交换机</a:t>
                      </a:r>
                      <a:endParaRPr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1台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￥15200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￥15200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</a:tr>
              <a:tr h="95821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服务器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</a:rPr>
                        <a:t>戴尔 DELL PowerEdge R730服务器 E5-2603V</a:t>
                      </a: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</a:endParaRPr>
                    </a:p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3</a:t>
                      </a:r>
                      <a:r>
                        <a:rPr lang="x-none" sz="1800">
                          <a:latin typeface="+mj-ea"/>
                          <a:ea typeface="+mj-ea"/>
                          <a:sym typeface="+mn-ea"/>
                        </a:rPr>
                        <a:t>台</a:t>
                      </a:r>
                      <a:endParaRPr lang="x-none" sz="1800">
                        <a:latin typeface="+mj-ea"/>
                        <a:ea typeface="+mj-ea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</a:rPr>
                        <a:t>￥</a:t>
                      </a:r>
                      <a:r>
                        <a:rPr lang="x-none" sz="1800">
                          <a:latin typeface="+mj-ea"/>
                          <a:ea typeface="+mj-ea"/>
                        </a:rPr>
                        <a:t>18000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￥54000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7246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硬盘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</a:rPr>
                        <a:t>戴尔（DELL） 原盒装SAS机械硬盘4T/4TB</a:t>
                      </a: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20块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￥1400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￥28000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6731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阵列卡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sz="1800">
                          <a:latin typeface="+mj-ea"/>
                          <a:ea typeface="+mj-ea"/>
                        </a:rPr>
                        <a:t>戴尔（DELL） 服务器RAID阵列卡 H730</a:t>
                      </a: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1块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￥1890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￥1890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  <a:tr h="55816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总价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sz="18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800">
                          <a:latin typeface="+mj-ea"/>
                          <a:ea typeface="+mj-ea"/>
                        </a:rPr>
                        <a:t>￥105990</a:t>
                      </a:r>
                      <a:endParaRPr lang="x-none" sz="1800">
                        <a:latin typeface="+mj-ea"/>
                        <a:ea typeface="+mj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标题 1"/>
          <p:cNvSpPr>
            <a:spLocks noGrp="1"/>
          </p:cNvSpPr>
          <p:nvPr/>
        </p:nvSpPr>
        <p:spPr>
          <a:xfrm>
            <a:off x="246380" y="170815"/>
            <a:ext cx="11739880" cy="555625"/>
          </a:xfrm>
        </p:spPr>
        <p:txBody>
          <a:bodyPr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>
                <a:solidFill>
                  <a:srgbClr val="FF0000"/>
                </a:solidFill>
                <a:cs typeface="+mn-ea"/>
              </a:rPr>
              <a:t>项目报价</a:t>
            </a:r>
            <a:r>
              <a:rPr lang="zh-CN" altLang="en-US" dirty="0" smtClean="0">
                <a:solidFill>
                  <a:srgbClr val="FF0000"/>
                </a:solidFill>
                <a:cs typeface="+mn-ea"/>
              </a:rPr>
              <a:t>                                                                            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采购主任</a:t>
            </a:r>
            <a:r>
              <a:rPr lang="x-none" altLang="zh-CN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：</a:t>
            </a:r>
            <a:r>
              <a:rPr lang="x-none" altLang="en-US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黎文松</a:t>
            </a:r>
            <a:endParaRPr lang="x-none" altLang="zh-CN" dirty="0" smtClean="0">
              <a:solidFill>
                <a:srgbClr val="C09100"/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058636" y="1353685"/>
            <a:ext cx="2831175" cy="28311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x-none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报价</a:t>
            </a:r>
            <a:r>
              <a:rPr lang="en-US" altLang="zh-CN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>
              <a:solidFill>
                <a:schemeClr val="accent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466906" y="2769273"/>
            <a:ext cx="5939837" cy="0"/>
          </a:xfrm>
          <a:prstGeom prst="lin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椭圆 11"/>
          <p:cNvSpPr/>
          <p:nvPr/>
        </p:nvSpPr>
        <p:spPr>
          <a:xfrm>
            <a:off x="3393151" y="2246471"/>
            <a:ext cx="1103916" cy="1101906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" name="组合 6"/>
          <p:cNvGrpSpPr/>
          <p:nvPr/>
        </p:nvGrpSpPr>
        <p:grpSpPr bwMode="auto">
          <a:xfrm>
            <a:off x="5186763" y="1353685"/>
            <a:ext cx="321724" cy="1415588"/>
            <a:chOff x="5754656" y="2311400"/>
            <a:chExt cx="254062" cy="111760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椭圆 16"/>
          <p:cNvSpPr/>
          <p:nvPr/>
        </p:nvSpPr>
        <p:spPr>
          <a:xfrm>
            <a:off x="5080191" y="252797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5508487" y="2839652"/>
            <a:ext cx="1196412" cy="134521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5305400" y="4939828"/>
            <a:ext cx="374005" cy="402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6290679" y="2320871"/>
            <a:ext cx="951098" cy="95310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174779" y="2839652"/>
            <a:ext cx="1029518" cy="1411566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7975712" y="4939828"/>
            <a:ext cx="374005" cy="4022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021315" y="252797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4" name="组合 21"/>
          <p:cNvGrpSpPr/>
          <p:nvPr/>
        </p:nvGrpSpPr>
        <p:grpSpPr bwMode="auto">
          <a:xfrm>
            <a:off x="7853054" y="1353685"/>
            <a:ext cx="321724" cy="1415588"/>
            <a:chOff x="5754656" y="2311400"/>
            <a:chExt cx="254062" cy="1117600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>
          <a:xfrm>
            <a:off x="7744472" y="2527979"/>
            <a:ext cx="538888" cy="538888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974465" y="3413760"/>
            <a:ext cx="2585085" cy="1691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x-none" altLang="zh-CN" sz="1400">
                <a:sym typeface="+mn-ea"/>
              </a:rPr>
              <a:t>项目实施周期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28天</a:t>
            </a:r>
            <a:r>
              <a:rPr lang="x-none" altLang="zh-CN" sz="1400">
                <a:sym typeface="+mn-ea"/>
              </a:rPr>
              <a:t>，总价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￥105990</a:t>
            </a:r>
            <a:r>
              <a:rPr lang="x-none" altLang="zh-CN" sz="1400">
                <a:sym typeface="+mn-ea"/>
              </a:rPr>
              <a:t>，如果今天选择我们公司的项目，我们可以给予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8.8折</a:t>
            </a:r>
            <a:r>
              <a:rPr lang="x-none" altLang="zh-CN" sz="1400">
                <a:sym typeface="+mn-ea"/>
              </a:rPr>
              <a:t>的优惠，并提供</a:t>
            </a:r>
            <a:r>
              <a:rPr lang="x-none" altLang="zh-CN" sz="1400">
                <a:solidFill>
                  <a:srgbClr val="FF0000"/>
                </a:solidFill>
                <a:effectLst/>
                <a:sym typeface="+mn-ea"/>
              </a:rPr>
              <a:t>三年的售后服务</a:t>
            </a:r>
            <a:r>
              <a:rPr lang="x-none" altLang="zh-CN" sz="1400">
                <a:sym typeface="+mn-ea"/>
              </a:rPr>
              <a:t>和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2000元的京东购物卡。</a:t>
            </a:r>
            <a:endParaRPr lang="x-none" altLang="zh-CN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7893" y="4229939"/>
            <a:ext cx="2509449" cy="13716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x-none" altLang="zh-CN" sz="1400">
                <a:sym typeface="+mn-ea"/>
              </a:rPr>
              <a:t>此次我们选取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交换机</a:t>
            </a:r>
            <a:r>
              <a:rPr lang="x-none" altLang="zh-CN" sz="1400">
                <a:sym typeface="+mn-ea"/>
              </a:rPr>
              <a:t>的设备是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Cisco</a:t>
            </a:r>
            <a:r>
              <a:rPr lang="x-none" altLang="zh-CN" sz="1400">
                <a:sym typeface="+mn-ea"/>
              </a:rPr>
              <a:t>，此品牌的设备是它的管理特性强，速度快，容错性强，性能稳定。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8845" y="3395549"/>
            <a:ext cx="2509449" cy="10515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defRPr/>
            </a:pPr>
            <a:r>
              <a:rPr lang="x-none" altLang="zh-CN" sz="1400">
                <a:sym typeface="+mn-ea"/>
              </a:rPr>
              <a:t>而服务器我们选取的是</a:t>
            </a:r>
            <a:r>
              <a:rPr lang="x-none" altLang="zh-CN" sz="1400">
                <a:solidFill>
                  <a:srgbClr val="FF0000"/>
                </a:solidFill>
                <a:sym typeface="+mn-ea"/>
              </a:rPr>
              <a:t>Dell</a:t>
            </a:r>
            <a:r>
              <a:rPr lang="x-none" altLang="zh-CN" sz="1400">
                <a:sym typeface="+mn-ea"/>
              </a:rPr>
              <a:t>，它具有高性能，高可靠性，高扩展性，高管理性。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8215" y="4570730"/>
            <a:ext cx="321437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400">
                <a:sym typeface="+mn-ea"/>
              </a:rPr>
              <a:t>介于公司应用的程度，我们可以</a:t>
            </a:r>
            <a:r>
              <a:rPr lang="x-none" altLang="zh-CN" sz="1400">
                <a:solidFill>
                  <a:srgbClr val="FF0000"/>
                </a:solidFill>
                <a:effectLst/>
                <a:sym typeface="+mn-ea"/>
              </a:rPr>
              <a:t>随时扩增服务器的硬盘</a:t>
            </a:r>
            <a:r>
              <a:rPr lang="x-none" altLang="zh-CN" sz="1400">
                <a:sym typeface="+mn-ea"/>
              </a:rPr>
              <a:t>所以我们有做硬盘的备用。</a:t>
            </a:r>
            <a:endParaRPr lang="zh-CN" altLang="en-US"/>
          </a:p>
        </p:txBody>
      </p:sp>
    </p:spTree>
  </p:cSld>
  <p:clrMapOvr>
    <a:masterClrMapping/>
  </p:clrMapOvr>
  <p:transition spd="med" advTm="5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2779960" y="2030287"/>
            <a:ext cx="69627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携手共创美好未来</a:t>
            </a:r>
          </a:p>
        </p:txBody>
      </p:sp>
      <p:sp>
        <p:nvSpPr>
          <p:cNvPr id="11" name="矩形 9"/>
          <p:cNvSpPr>
            <a:spLocks noChangeArrowheads="1"/>
          </p:cNvSpPr>
          <p:nvPr/>
        </p:nvSpPr>
        <p:spPr bwMode="auto">
          <a:xfrm>
            <a:off x="2938216" y="3230437"/>
            <a:ext cx="6516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 eaLnBrk="1" hangingPunct="1"/>
            <a:r>
              <a:rPr lang="en-US" altLang="zh-CN" sz="1600" dirty="0">
                <a:latin typeface="Arial" panose="02080604020202020204" charset="0"/>
              </a:rPr>
              <a:t>Professional Commercial Project Plan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3898265" y="3794760"/>
            <a:ext cx="42976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x-none" altLang="zh-CN" sz="5400">
                <a:solidFill>
                  <a:schemeClr val="accent4"/>
                </a:solidFill>
                <a:effectLst/>
              </a:rPr>
              <a:t>感谢您的聆听</a:t>
            </a:r>
            <a:endParaRPr lang="x-none" altLang="zh-CN" sz="54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01403031800337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707390"/>
            <a:ext cx="8077835" cy="550418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10847570" y="1287327"/>
            <a:ext cx="0" cy="370840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rot="14172160">
            <a:off x="9510713" y="4223704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28125" y="755968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10633076" y="88360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5" name="等腰三角形 4"/>
          <p:cNvSpPr/>
          <p:nvPr/>
        </p:nvSpPr>
        <p:spPr>
          <a:xfrm rot="15569576">
            <a:off x="11175366" y="331311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6" name="等腰三角形 5"/>
          <p:cNvSpPr/>
          <p:nvPr/>
        </p:nvSpPr>
        <p:spPr>
          <a:xfrm rot="15569576">
            <a:off x="10633076" y="564483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15569576">
            <a:off x="1170306" y="369030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080625" y="-31750"/>
            <a:ext cx="2099945" cy="7931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20" y="69850"/>
            <a:ext cx="2567940" cy="533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x-none" altLang="zh-CN" sz="2900" dirty="0">
                <a:solidFill>
                  <a:srgbClr val="C09100"/>
                </a:solidFill>
                <a:cs typeface="+mn-ea"/>
                <a:sym typeface="+mn-ea"/>
              </a:rPr>
              <a:t>   </a:t>
            </a:r>
            <a:r>
              <a:rPr lang="x-none" altLang="zh-CN" sz="2900" b="1" dirty="0">
                <a:solidFill>
                  <a:srgbClr val="FF0000"/>
                </a:solidFill>
                <a:cs typeface="+mn-ea"/>
                <a:sym typeface="+mn-ea"/>
              </a:rPr>
              <a:t>合作伙伴</a:t>
            </a:r>
            <a:endParaRPr lang="x-none" altLang="zh-CN" sz="29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  <a:cs typeface="+mn-ea"/>
              <a:sym typeface="+mn-ea"/>
            </a:endParaRPr>
          </a:p>
        </p:txBody>
      </p:sp>
      <p:sp>
        <p:nvSpPr>
          <p:cNvPr id="10" name="等腰三角形 9"/>
          <p:cNvSpPr/>
          <p:nvPr/>
        </p:nvSpPr>
        <p:spPr>
          <a:xfrm rot="14172160">
            <a:off x="803593" y="2637474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11" name="等腰三角形 10"/>
          <p:cNvSpPr/>
          <p:nvPr/>
        </p:nvSpPr>
        <p:spPr>
          <a:xfrm rot="15569576">
            <a:off x="23496" y="2206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2" name="等腰三角形 11"/>
          <p:cNvSpPr/>
          <p:nvPr/>
        </p:nvSpPr>
        <p:spPr>
          <a:xfrm rot="15569576">
            <a:off x="2262506" y="18827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3" name="十字箭头 12"/>
          <p:cNvSpPr/>
          <p:nvPr/>
        </p:nvSpPr>
        <p:spPr>
          <a:xfrm>
            <a:off x="744855" y="5088255"/>
            <a:ext cx="996315" cy="1045210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7" grpId="0" bldLvl="0" animBg="1"/>
      <p:bldP spid="5" grpId="0" bldLvl="0" animBg="1"/>
      <p:bldP spid="6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80" y="147097"/>
            <a:ext cx="10515600" cy="513416"/>
          </a:xfrm>
        </p:spPr>
        <p:txBody>
          <a:bodyPr>
            <a:normAutofit fontScale="90000"/>
          </a:bodyPr>
          <a:p>
            <a:r>
              <a:rPr lang="x-none" altLang="zh-CN">
                <a:solidFill>
                  <a:srgbClr val="FF0000"/>
                </a:solidFill>
              </a:rPr>
              <a:t>成员介绍</a:t>
            </a:r>
            <a:endParaRPr lang="x-none" altLang="zh-CN">
              <a:solidFill>
                <a:srgbClr val="FF0000"/>
              </a:solidFill>
            </a:endParaRPr>
          </a:p>
        </p:txBody>
      </p:sp>
      <p:pic>
        <p:nvPicPr>
          <p:cNvPr id="3" name="图片 2" descr="2033304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" y="763905"/>
            <a:ext cx="1203960" cy="1605915"/>
          </a:xfrm>
          <a:prstGeom prst="rect">
            <a:avLst/>
          </a:prstGeom>
        </p:spPr>
      </p:pic>
      <p:pic>
        <p:nvPicPr>
          <p:cNvPr id="4" name="图片 3" descr="19161046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415" y="819785"/>
            <a:ext cx="1122045" cy="1573530"/>
          </a:xfrm>
          <a:prstGeom prst="rect">
            <a:avLst/>
          </a:prstGeom>
        </p:spPr>
      </p:pic>
      <p:pic>
        <p:nvPicPr>
          <p:cNvPr id="5" name="图片 4" descr="14391854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545" y="3696970"/>
            <a:ext cx="1108710" cy="1555115"/>
          </a:xfrm>
          <a:prstGeom prst="rect">
            <a:avLst/>
          </a:prstGeom>
        </p:spPr>
      </p:pic>
      <p:pic>
        <p:nvPicPr>
          <p:cNvPr id="6" name="图片 5" descr="8535525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815" y="767080"/>
            <a:ext cx="1290955" cy="1720850"/>
          </a:xfrm>
          <a:prstGeom prst="rect">
            <a:avLst/>
          </a:prstGeom>
        </p:spPr>
      </p:pic>
      <p:pic>
        <p:nvPicPr>
          <p:cNvPr id="7" name="图片 6" descr="367789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590" y="3599180"/>
            <a:ext cx="1144905" cy="1605280"/>
          </a:xfrm>
          <a:prstGeom prst="rect">
            <a:avLst/>
          </a:prstGeom>
        </p:spPr>
      </p:pic>
      <p:pic>
        <p:nvPicPr>
          <p:cNvPr id="8" name="图片 7" descr="20081241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" y="3588385"/>
            <a:ext cx="1031875" cy="1565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4220" y="2524125"/>
            <a:ext cx="175768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  梁珈千</a:t>
            </a:r>
            <a:endParaRPr lang="x-none" altLang="zh-CN"/>
          </a:p>
          <a:p>
            <a:pPr algn="ctr"/>
            <a:r>
              <a:rPr lang="x-none" altLang="zh-CN" sz="1600"/>
              <a:t>CEO—首席执行官</a:t>
            </a:r>
            <a:endParaRPr lang="x-none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3193415" y="2505075"/>
            <a:ext cx="172085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李嘉文</a:t>
            </a:r>
            <a:endParaRPr lang="x-none" altLang="zh-CN"/>
          </a:p>
          <a:p>
            <a:r>
              <a:rPr lang="x-none" altLang="zh-CN" sz="1600"/>
              <a:t>CTO—技术总监</a:t>
            </a:r>
            <a:endParaRPr lang="x-none" altLang="zh-CN" sz="1600"/>
          </a:p>
        </p:txBody>
      </p:sp>
      <p:sp>
        <p:nvSpPr>
          <p:cNvPr id="13" name="文本框 12"/>
          <p:cNvSpPr txBox="1"/>
          <p:nvPr/>
        </p:nvSpPr>
        <p:spPr>
          <a:xfrm>
            <a:off x="5728335" y="2533650"/>
            <a:ext cx="187198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  揭英济</a:t>
            </a:r>
            <a:endParaRPr lang="x-none" altLang="zh-CN"/>
          </a:p>
          <a:p>
            <a:pPr algn="ctr"/>
            <a:r>
              <a:rPr lang="x-none" altLang="zh-CN"/>
              <a:t>PM—</a:t>
            </a:r>
            <a:r>
              <a:rPr lang="x-none" altLang="zh-CN" sz="1600"/>
              <a:t>项目经理</a:t>
            </a:r>
            <a:endParaRPr lang="x-none" altLang="zh-CN" sz="1600"/>
          </a:p>
        </p:txBody>
      </p:sp>
      <p:sp>
        <p:nvSpPr>
          <p:cNvPr id="14" name="文本框 13"/>
          <p:cNvSpPr txBox="1"/>
          <p:nvPr/>
        </p:nvSpPr>
        <p:spPr>
          <a:xfrm>
            <a:off x="695960" y="5494655"/>
            <a:ext cx="11899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吴正庚</a:t>
            </a:r>
            <a:endParaRPr lang="x-none" altLang="zh-CN"/>
          </a:p>
          <a:p>
            <a:r>
              <a:rPr lang="x-none" altLang="zh-CN"/>
              <a:t>实施主任</a:t>
            </a:r>
            <a:endParaRPr lang="x-none" altLang="zh-CN"/>
          </a:p>
        </p:txBody>
      </p:sp>
      <p:pic>
        <p:nvPicPr>
          <p:cNvPr id="15" name="图片 14" descr="13624300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415" y="887730"/>
            <a:ext cx="1152525" cy="16160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42020" y="2568575"/>
            <a:ext cx="26981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    陈文兴</a:t>
            </a:r>
            <a:endParaRPr lang="x-none" altLang="zh-CN"/>
          </a:p>
          <a:p>
            <a:r>
              <a:rPr lang="x-none" altLang="zh-CN"/>
              <a:t>CPO—产品副总监</a:t>
            </a:r>
            <a:endParaRPr lang="x-none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183890" y="5505450"/>
            <a:ext cx="1355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温嘉辉</a:t>
            </a:r>
            <a:endParaRPr lang="x-none" altLang="zh-CN"/>
          </a:p>
          <a:p>
            <a:r>
              <a:rPr lang="x-none" altLang="zh-CN"/>
              <a:t>项目主任</a:t>
            </a:r>
            <a:endParaRPr lang="x-none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6059170" y="5487035"/>
            <a:ext cx="1355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黎文松</a:t>
            </a:r>
            <a:endParaRPr lang="x-none" altLang="zh-CN"/>
          </a:p>
          <a:p>
            <a:r>
              <a:rPr lang="x-none" altLang="zh-CN"/>
              <a:t>采购主任</a:t>
            </a:r>
            <a:endParaRPr lang="x-none" altLang="zh-CN"/>
          </a:p>
        </p:txBody>
      </p:sp>
      <p:sp>
        <p:nvSpPr>
          <p:cNvPr id="9" name="等腰三角形 8"/>
          <p:cNvSpPr/>
          <p:nvPr/>
        </p:nvSpPr>
        <p:spPr>
          <a:xfrm rot="15569576">
            <a:off x="8062596" y="269208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5569576">
            <a:off x="5631816" y="572357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9" name="等腰三角形 18"/>
          <p:cNvSpPr/>
          <p:nvPr/>
        </p:nvSpPr>
        <p:spPr>
          <a:xfrm rot="15569576">
            <a:off x="175896" y="555085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2780031" y="578389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15569576">
            <a:off x="5513071" y="267493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5569576">
            <a:off x="2729231" y="262667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5569576">
            <a:off x="358141" y="259619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1026140" y="123191"/>
            <a:ext cx="0" cy="2422525"/>
          </a:xfrm>
          <a:prstGeom prst="line">
            <a:avLst/>
          </a:prstGeom>
          <a:ln>
            <a:solidFill>
              <a:srgbClr val="0099EE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等腰三角形 28"/>
          <p:cNvSpPr/>
          <p:nvPr/>
        </p:nvSpPr>
        <p:spPr>
          <a:xfrm>
            <a:off x="9875839" y="2377440"/>
            <a:ext cx="2333625" cy="2012950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0979785" y="4340225"/>
            <a:ext cx="0" cy="2413000"/>
          </a:xfrm>
          <a:prstGeom prst="line">
            <a:avLst/>
          </a:prstGeom>
          <a:ln>
            <a:solidFill>
              <a:srgbClr val="0099EE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等腰三角形 30"/>
          <p:cNvSpPr/>
          <p:nvPr/>
        </p:nvSpPr>
        <p:spPr>
          <a:xfrm rot="15569576">
            <a:off x="11226801" y="625252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32" name="等腰三角形 31"/>
          <p:cNvSpPr/>
          <p:nvPr/>
        </p:nvSpPr>
        <p:spPr>
          <a:xfrm rot="15569576">
            <a:off x="11476991" y="1543368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33" name="等腰三角形 32"/>
          <p:cNvSpPr/>
          <p:nvPr/>
        </p:nvSpPr>
        <p:spPr>
          <a:xfrm rot="15569576">
            <a:off x="9996806" y="568801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34" name="等腰三角形 33"/>
          <p:cNvSpPr/>
          <p:nvPr/>
        </p:nvSpPr>
        <p:spPr>
          <a:xfrm>
            <a:off x="10187940" y="2705735"/>
            <a:ext cx="1716405" cy="1518920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等腰三角形 34"/>
          <p:cNvSpPr/>
          <p:nvPr/>
        </p:nvSpPr>
        <p:spPr>
          <a:xfrm>
            <a:off x="8569325" y="4579620"/>
            <a:ext cx="774065" cy="483235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>
            <a:off x="10350500" y="3053080"/>
            <a:ext cx="1376680" cy="1056005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等腰三角形 36"/>
          <p:cNvSpPr/>
          <p:nvPr/>
        </p:nvSpPr>
        <p:spPr>
          <a:xfrm>
            <a:off x="10634980" y="3486150"/>
            <a:ext cx="829310" cy="476885"/>
          </a:xfrm>
          <a:prstGeom prst="triangle">
            <a:avLst/>
          </a:prstGeom>
          <a:solidFill>
            <a:srgbClr val="008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p>
            <a:pPr algn="ctr">
              <a:defRPr/>
            </a:p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9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9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93265" y="1581785"/>
            <a:ext cx="7941945" cy="2529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3200" b="1">
                <a:solidFill>
                  <a:srgbClr val="FF0000"/>
                </a:solidFill>
              </a:rPr>
              <a:t>项目背景</a:t>
            </a:r>
            <a:endParaRPr lang="x-none" altLang="zh-CN" sz="3200" b="1">
              <a:solidFill>
                <a:srgbClr val="FF0000"/>
              </a:solidFill>
            </a:endParaRPr>
          </a:p>
          <a:p>
            <a:r>
              <a:rPr lang="x-none" altLang="zh-CN" sz="2800">
                <a:solidFill>
                  <a:schemeClr val="tx1"/>
                </a:solidFill>
              </a:rPr>
              <a:t>公司问题描述：</a:t>
            </a:r>
            <a:endParaRPr lang="x-none" altLang="zh-CN" sz="2800">
              <a:solidFill>
                <a:schemeClr val="tx1"/>
              </a:solidFill>
            </a:endParaRPr>
          </a:p>
          <a:p>
            <a:r>
              <a:rPr lang="x-none" altLang="zh-CN" sz="2800">
                <a:solidFill>
                  <a:schemeClr val="tx1"/>
                </a:solidFill>
              </a:rPr>
              <a:t>	</a:t>
            </a:r>
            <a:r>
              <a:rPr lang="x-none" altLang="zh-CN" sz="2400">
                <a:solidFill>
                  <a:schemeClr val="tx1"/>
                </a:solidFill>
              </a:rPr>
              <a:t>公司网站的流量过大，导致的数据库承载压力过高并且遭到黑客的攻击。我们公司可以为此类公司提供安全高效的后端存储。同时，为了优化办公环境，我们公司还提供稳定优质的邮件系统管理服务。</a:t>
            </a:r>
            <a:endParaRPr lang="x-none" altLang="zh-CN" sz="2400">
              <a:solidFill>
                <a:schemeClr val="tx1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7464744" y="320675"/>
            <a:ext cx="2333625" cy="2012950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8193724" y="370840"/>
            <a:ext cx="2333625" cy="2012950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>
            <a:off x="8583614" y="358775"/>
            <a:ext cx="2333625" cy="2012950"/>
          </a:xfrm>
          <a:prstGeom prst="triangle">
            <a:avLst/>
          </a:prstGeom>
          <a:noFill/>
          <a:ln>
            <a:solidFill>
              <a:srgbClr val="0099EE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十字箭头标注 4"/>
          <p:cNvSpPr/>
          <p:nvPr/>
        </p:nvSpPr>
        <p:spPr>
          <a:xfrm>
            <a:off x="308610" y="4456430"/>
            <a:ext cx="1823085" cy="1978025"/>
          </a:xfrm>
          <a:prstGeom prst="quad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3" grpId="0" bldLvl="0" animBg="1"/>
      <p:bldP spid="4" grpId="0" bldLvl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188"/>
          <p:cNvGrpSpPr/>
          <p:nvPr/>
        </p:nvGrpSpPr>
        <p:grpSpPr>
          <a:xfrm>
            <a:off x="4202007" y="1147015"/>
            <a:ext cx="1203131" cy="838853"/>
            <a:chOff x="6245602" y="2731758"/>
            <a:chExt cx="1203131" cy="838853"/>
          </a:xfrm>
        </p:grpSpPr>
        <p:pic>
          <p:nvPicPr>
            <p:cNvPr id="13" name="Picture 15" descr="web_server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104" y="2731758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40"/>
            <p:cNvSpPr txBox="1">
              <a:spLocks noChangeArrowheads="1"/>
            </p:cNvSpPr>
            <p:nvPr/>
          </p:nvSpPr>
          <p:spPr bwMode="auto">
            <a:xfrm>
              <a:off x="6245602" y="3262834"/>
              <a:ext cx="1203131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Web</a:t>
              </a:r>
              <a:r>
                <a:rPr kumimoji="0" lang="zh-CN" altLang="en-US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server</a:t>
              </a:r>
              <a:endPara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150351" y="1166700"/>
            <a:ext cx="1384773" cy="838853"/>
            <a:chOff x="627906" y="1700808"/>
            <a:chExt cx="1384773" cy="838853"/>
          </a:xfrm>
        </p:grpSpPr>
        <p:pic>
          <p:nvPicPr>
            <p:cNvPr id="22" name="Picture 19" descr="email_serv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700808"/>
              <a:ext cx="520127" cy="52012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627906" y="2231884"/>
              <a:ext cx="1384773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E-mail server</a:t>
              </a:r>
              <a:endParaRPr kumimoji="0" lang="en-US" altLang="zh-CN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03304" y="4470193"/>
            <a:ext cx="1369846" cy="839790"/>
            <a:chOff x="4288887" y="587477"/>
            <a:chExt cx="1369846" cy="83979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810" y="587477"/>
              <a:ext cx="522000" cy="522000"/>
            </a:xfrm>
            <a:prstGeom prst="rect">
              <a:avLst/>
            </a:prstGeom>
          </p:spPr>
        </p:pic>
        <p:sp>
          <p:nvSpPr>
            <p:cNvPr id="17" name="Text Box 40"/>
            <p:cNvSpPr txBox="1">
              <a:spLocks noChangeArrowheads="1"/>
            </p:cNvSpPr>
            <p:nvPr/>
          </p:nvSpPr>
          <p:spPr bwMode="auto">
            <a:xfrm>
              <a:off x="4288887" y="1119490"/>
              <a:ext cx="1369846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DB server</a:t>
              </a:r>
              <a:endPara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84944" y="4560616"/>
            <a:ext cx="1203131" cy="838853"/>
            <a:chOff x="1926242" y="3645024"/>
            <a:chExt cx="1203131" cy="838853"/>
          </a:xfrm>
        </p:grpSpPr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1926242" y="4176100"/>
              <a:ext cx="1203131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DNS</a:t>
              </a:r>
              <a:r>
                <a:rPr kumimoji="0" lang="zh-CN" altLang="en-US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400" dirty="0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server</a:t>
              </a:r>
              <a:endPara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5" descr="search_serv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3645024"/>
              <a:ext cx="520127" cy="520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986223" y="4450508"/>
            <a:ext cx="1369846" cy="839790"/>
            <a:chOff x="4288887" y="587477"/>
            <a:chExt cx="1369846" cy="839790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810" y="587477"/>
              <a:ext cx="522000" cy="522000"/>
            </a:xfrm>
            <a:prstGeom prst="rect">
              <a:avLst/>
            </a:prstGeom>
          </p:spPr>
        </p:pic>
        <p:sp>
          <p:nvSpPr>
            <p:cNvPr id="20" name="Text Box 40"/>
            <p:cNvSpPr txBox="1">
              <a:spLocks noChangeArrowheads="1"/>
            </p:cNvSpPr>
            <p:nvPr/>
          </p:nvSpPr>
          <p:spPr bwMode="auto">
            <a:xfrm>
              <a:off x="4288887" y="1119490"/>
              <a:ext cx="1369846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en-US" altLang="zh-CN" sz="1400" dirty="0" err="1" smtClean="0"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rPr>
                <a:t>iscsi</a:t>
              </a:r>
              <a:endPara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356203" y="3097877"/>
            <a:ext cx="1015663" cy="8513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传输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38984" y="4313887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存储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060066" y="281936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 smtClean="0"/>
              <a:t>域名解析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828915" y="2152650"/>
            <a:ext cx="0" cy="204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5316220" y="2035810"/>
            <a:ext cx="2005965" cy="2433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848860" y="2308225"/>
            <a:ext cx="0" cy="1986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2336800" y="4781550"/>
            <a:ext cx="20447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005" y="107727"/>
            <a:ext cx="10515600" cy="513416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x-none" altLang="zh-CN">
                <a:solidFill>
                  <a:srgbClr val="FF0000"/>
                </a:solidFill>
                <a:effectLst/>
              </a:rPr>
              <a:t>承接项目拓扑图</a:t>
            </a:r>
            <a:endParaRPr lang="x-none" altLang="zh-CN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ransition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2960" y="3346450"/>
            <a:ext cx="4189730" cy="613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WEB</a:t>
            </a:r>
            <a:r>
              <a:rPr lang="x-none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服务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架构</a:t>
            </a:r>
            <a:r>
              <a:rPr lang="x-none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讲解</a:t>
            </a:r>
            <a:endParaRPr lang="x-none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</a:rPr>
              <a:t>Part One</a:t>
            </a:r>
            <a:endParaRPr lang="zh-CN" altLang="en-US" sz="32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Arial" panose="0208060402020202020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itchFamily="34" charset="0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2162810" y="4269740"/>
            <a:ext cx="4693285" cy="38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	     </a:t>
            </a:r>
            <a:r>
              <a:rPr lang="zh-CN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技术总监</a:t>
            </a:r>
            <a:r>
              <a:rPr lang="en-US" altLang="zh-CN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——</a:t>
            </a:r>
            <a:r>
              <a:rPr lang="zh-CN" altLang="en-US" b="1" dirty="0" smtClean="0">
                <a:solidFill>
                  <a:srgbClr val="DCB339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ea"/>
              </a:rPr>
              <a:t>李嘉文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0000">
        <p:split orient="vert"/>
      </p:transition>
    </mc:Choice>
    <mc:Fallback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246530" y="185832"/>
            <a:ext cx="11945470" cy="513416"/>
          </a:xfrm>
        </p:spPr>
        <p:txBody>
          <a:bodyPr>
            <a:normAutofit fontScale="90000"/>
          </a:bodyPr>
          <a:lstStyle/>
          <a:p>
            <a:r>
              <a:rPr lang="x-none" altLang="zh-CN" dirty="0" smtClean="0">
                <a:solidFill>
                  <a:srgbClr val="FF0000"/>
                </a:solidFill>
              </a:rPr>
              <a:t>WEB</a:t>
            </a:r>
            <a:r>
              <a:rPr lang="zh-CN" altLang="en-US" dirty="0" smtClean="0">
                <a:solidFill>
                  <a:srgbClr val="FF0000"/>
                </a:solidFill>
              </a:rPr>
              <a:t>服务器（开拓企业互联网生活）                      </a:t>
            </a:r>
            <a:r>
              <a:rPr lang="x-none" altLang="zh-CN" dirty="0" smtClean="0">
                <a:solidFill>
                  <a:srgbClr val="DCB339"/>
                </a:solidFill>
              </a:rPr>
              <a:t>技术总监：李嘉文</a:t>
            </a:r>
            <a:endParaRPr lang="x-none" altLang="zh-CN" dirty="0" smtClean="0">
              <a:solidFill>
                <a:srgbClr val="DCB339"/>
              </a:solidFill>
            </a:endParaRPr>
          </a:p>
        </p:txBody>
      </p:sp>
      <p:pic>
        <p:nvPicPr>
          <p:cNvPr id="33" name="图片 32" descr="server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8255" y="841257"/>
            <a:ext cx="5192784" cy="3356755"/>
          </a:xfrm>
          <a:prstGeom prst="rect">
            <a:avLst/>
          </a:prstGeom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345" y="4623907"/>
            <a:ext cx="40862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" name="组合 55"/>
          <p:cNvGrpSpPr/>
          <p:nvPr/>
        </p:nvGrpSpPr>
        <p:grpSpPr>
          <a:xfrm>
            <a:off x="7612168" y="2288953"/>
            <a:ext cx="1942374" cy="849788"/>
            <a:chOff x="3394198" y="2537827"/>
            <a:chExt cx="1942374" cy="849788"/>
          </a:xfrm>
        </p:grpSpPr>
        <p:sp>
          <p:nvSpPr>
            <p:cNvPr id="57" name="任意多边形 56"/>
            <p:cNvSpPr/>
            <p:nvPr/>
          </p:nvSpPr>
          <p:spPr>
            <a:xfrm>
              <a:off x="3394198" y="2537827"/>
              <a:ext cx="1942374" cy="849788"/>
            </a:xfrm>
            <a:custGeom>
              <a:avLst/>
              <a:gdLst>
                <a:gd name="connsiteX0" fmla="*/ 0 w 1942627"/>
                <a:gd name="connsiteY0" fmla="*/ 884769 h 884769"/>
                <a:gd name="connsiteX1" fmla="*/ 485659 w 1942627"/>
                <a:gd name="connsiteY1" fmla="*/ 0 h 884769"/>
                <a:gd name="connsiteX2" fmla="*/ 1456968 w 1942627"/>
                <a:gd name="connsiteY2" fmla="*/ 0 h 884769"/>
                <a:gd name="connsiteX3" fmla="*/ 1942627 w 1942627"/>
                <a:gd name="connsiteY3" fmla="*/ 884769 h 884769"/>
                <a:gd name="connsiteX4" fmla="*/ 0 w 1942627"/>
                <a:gd name="connsiteY4" fmla="*/ 884769 h 8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627" h="884769">
                  <a:moveTo>
                    <a:pt x="0" y="884769"/>
                  </a:moveTo>
                  <a:lnTo>
                    <a:pt x="485659" y="0"/>
                  </a:lnTo>
                  <a:lnTo>
                    <a:pt x="1456968" y="0"/>
                  </a:lnTo>
                  <a:lnTo>
                    <a:pt x="1942627" y="884769"/>
                  </a:lnTo>
                  <a:lnTo>
                    <a:pt x="0" y="884769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0280" tIns="20320" rIns="360280" bIns="20320" numCol="1" spcCol="1270" anchor="b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  <p:sp>
          <p:nvSpPr>
            <p:cNvPr id="58" name="文本框 21"/>
            <p:cNvSpPr txBox="1"/>
            <p:nvPr/>
          </p:nvSpPr>
          <p:spPr>
            <a:xfrm>
              <a:off x="3734930" y="2885485"/>
              <a:ext cx="1260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prstClr val="white"/>
                  </a:solidFill>
                  <a:latin typeface="Arial" panose="02080604020202020204" charset="0"/>
                  <a:ea typeface="微软雅黑" pitchFamily="34" charset="-122"/>
                  <a:sym typeface="Arial" panose="02080604020202020204" charset="0"/>
                </a:rPr>
                <a:t>维护便捷快速</a:t>
              </a:r>
              <a:endParaRPr lang="zh-CN" altLang="en-US" sz="14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126574" y="3138742"/>
            <a:ext cx="2913562" cy="849788"/>
            <a:chOff x="2908604" y="3387616"/>
            <a:chExt cx="2913562" cy="849788"/>
          </a:xfrm>
        </p:grpSpPr>
        <p:sp>
          <p:nvSpPr>
            <p:cNvPr id="60" name="任意多边形 59"/>
            <p:cNvSpPr/>
            <p:nvPr/>
          </p:nvSpPr>
          <p:spPr>
            <a:xfrm>
              <a:off x="2908604" y="3387616"/>
              <a:ext cx="2913562" cy="849788"/>
            </a:xfrm>
            <a:custGeom>
              <a:avLst/>
              <a:gdLst>
                <a:gd name="connsiteX0" fmla="*/ 0 w 2913941"/>
                <a:gd name="connsiteY0" fmla="*/ 884769 h 884769"/>
                <a:gd name="connsiteX1" fmla="*/ 485659 w 2913941"/>
                <a:gd name="connsiteY1" fmla="*/ 0 h 884769"/>
                <a:gd name="connsiteX2" fmla="*/ 2428282 w 2913941"/>
                <a:gd name="connsiteY2" fmla="*/ 0 h 884769"/>
                <a:gd name="connsiteX3" fmla="*/ 2913941 w 2913941"/>
                <a:gd name="connsiteY3" fmla="*/ 884769 h 884769"/>
                <a:gd name="connsiteX4" fmla="*/ 0 w 2913941"/>
                <a:gd name="connsiteY4" fmla="*/ 884769 h 8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3941" h="884769">
                  <a:moveTo>
                    <a:pt x="0" y="884769"/>
                  </a:moveTo>
                  <a:lnTo>
                    <a:pt x="485659" y="0"/>
                  </a:lnTo>
                  <a:lnTo>
                    <a:pt x="2428282" y="0"/>
                  </a:lnTo>
                  <a:lnTo>
                    <a:pt x="2913941" y="884769"/>
                  </a:lnTo>
                  <a:lnTo>
                    <a:pt x="0" y="884769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0260" tIns="20320" rIns="530260" bIns="20320" numCol="1" spcCol="1270" anchor="b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  <p:sp>
          <p:nvSpPr>
            <p:cNvPr id="61" name="文本框 22"/>
            <p:cNvSpPr txBox="1"/>
            <p:nvPr/>
          </p:nvSpPr>
          <p:spPr>
            <a:xfrm>
              <a:off x="3462965" y="3719592"/>
              <a:ext cx="1840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prstClr val="white"/>
                  </a:solidFill>
                  <a:latin typeface="Arial" panose="02080604020202020204" charset="0"/>
                  <a:ea typeface="微软雅黑" pitchFamily="34" charset="-122"/>
                  <a:sym typeface="Arial" panose="02080604020202020204" charset="0"/>
                </a:rPr>
                <a:t>客源爱好分析归类</a:t>
              </a:r>
              <a:endParaRPr lang="zh-CN" altLang="en-US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640981" y="3988531"/>
            <a:ext cx="3884749" cy="849788"/>
            <a:chOff x="2423010" y="4237405"/>
            <a:chExt cx="3884749" cy="849788"/>
          </a:xfrm>
        </p:grpSpPr>
        <p:sp>
          <p:nvSpPr>
            <p:cNvPr id="63" name="任意多边形 62"/>
            <p:cNvSpPr/>
            <p:nvPr/>
          </p:nvSpPr>
          <p:spPr>
            <a:xfrm>
              <a:off x="2423010" y="4237405"/>
              <a:ext cx="3884749" cy="849788"/>
            </a:xfrm>
            <a:custGeom>
              <a:avLst/>
              <a:gdLst>
                <a:gd name="connsiteX0" fmla="*/ 0 w 3885255"/>
                <a:gd name="connsiteY0" fmla="*/ 884769 h 884769"/>
                <a:gd name="connsiteX1" fmla="*/ 485659 w 3885255"/>
                <a:gd name="connsiteY1" fmla="*/ 0 h 884769"/>
                <a:gd name="connsiteX2" fmla="*/ 3399596 w 3885255"/>
                <a:gd name="connsiteY2" fmla="*/ 0 h 884769"/>
                <a:gd name="connsiteX3" fmla="*/ 3885255 w 3885255"/>
                <a:gd name="connsiteY3" fmla="*/ 884769 h 884769"/>
                <a:gd name="connsiteX4" fmla="*/ 0 w 3885255"/>
                <a:gd name="connsiteY4" fmla="*/ 884769 h 8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255" h="884769">
                  <a:moveTo>
                    <a:pt x="0" y="884769"/>
                  </a:moveTo>
                  <a:lnTo>
                    <a:pt x="485659" y="0"/>
                  </a:lnTo>
                  <a:lnTo>
                    <a:pt x="3399596" y="0"/>
                  </a:lnTo>
                  <a:lnTo>
                    <a:pt x="3885255" y="884769"/>
                  </a:lnTo>
                  <a:lnTo>
                    <a:pt x="0" y="884769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00240" tIns="20320" rIns="700240" bIns="20320" numCol="1" spcCol="1270" anchor="b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  <p:sp>
          <p:nvSpPr>
            <p:cNvPr id="64" name="文本框 23"/>
            <p:cNvSpPr txBox="1"/>
            <p:nvPr/>
          </p:nvSpPr>
          <p:spPr>
            <a:xfrm>
              <a:off x="3394198" y="4612625"/>
              <a:ext cx="1942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prstClr val="white"/>
                  </a:solidFill>
                  <a:latin typeface="Arial" panose="02080604020202020204" charset="0"/>
                  <a:ea typeface="微软雅黑" pitchFamily="34" charset="-122"/>
                  <a:sym typeface="Arial" panose="02080604020202020204" charset="0"/>
                </a:rPr>
                <a:t>提高企业知名度</a:t>
              </a:r>
              <a:endParaRPr lang="zh-CN" altLang="en-US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55387" y="4838320"/>
            <a:ext cx="4855936" cy="849788"/>
            <a:chOff x="1937417" y="5087194"/>
            <a:chExt cx="4855936" cy="849788"/>
          </a:xfrm>
        </p:grpSpPr>
        <p:sp>
          <p:nvSpPr>
            <p:cNvPr id="66" name="任意多边形 65"/>
            <p:cNvSpPr/>
            <p:nvPr/>
          </p:nvSpPr>
          <p:spPr>
            <a:xfrm>
              <a:off x="1937417" y="5087194"/>
              <a:ext cx="4855936" cy="849788"/>
            </a:xfrm>
            <a:custGeom>
              <a:avLst/>
              <a:gdLst>
                <a:gd name="connsiteX0" fmla="*/ 0 w 4856568"/>
                <a:gd name="connsiteY0" fmla="*/ 884769 h 884769"/>
                <a:gd name="connsiteX1" fmla="*/ 485659 w 4856568"/>
                <a:gd name="connsiteY1" fmla="*/ 0 h 884769"/>
                <a:gd name="connsiteX2" fmla="*/ 4370909 w 4856568"/>
                <a:gd name="connsiteY2" fmla="*/ 0 h 884769"/>
                <a:gd name="connsiteX3" fmla="*/ 4856568 w 4856568"/>
                <a:gd name="connsiteY3" fmla="*/ 884769 h 884769"/>
                <a:gd name="connsiteX4" fmla="*/ 0 w 4856568"/>
                <a:gd name="connsiteY4" fmla="*/ 884769 h 8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6568" h="884769">
                  <a:moveTo>
                    <a:pt x="0" y="884769"/>
                  </a:moveTo>
                  <a:lnTo>
                    <a:pt x="485659" y="0"/>
                  </a:lnTo>
                  <a:lnTo>
                    <a:pt x="4370909" y="0"/>
                  </a:lnTo>
                  <a:lnTo>
                    <a:pt x="4856568" y="884769"/>
                  </a:lnTo>
                  <a:lnTo>
                    <a:pt x="0" y="884769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0219" tIns="20320" rIns="870220" bIns="20320" numCol="1" spcCol="1270" anchor="b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  <p:sp>
          <p:nvSpPr>
            <p:cNvPr id="67" name="文本框 24"/>
            <p:cNvSpPr txBox="1"/>
            <p:nvPr/>
          </p:nvSpPr>
          <p:spPr>
            <a:xfrm>
              <a:off x="3137684" y="5316119"/>
              <a:ext cx="245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prstClr val="white"/>
                  </a:solidFill>
                  <a:latin typeface="Arial" panose="02080604020202020204" charset="0"/>
                  <a:ea typeface="微软雅黑" pitchFamily="34" charset="-122"/>
                  <a:sym typeface="Arial" panose="02080604020202020204" charset="0"/>
                </a:rPr>
                <a:t>拓展公司业务量</a:t>
              </a:r>
              <a:endParaRPr lang="zh-CN" altLang="en-US" sz="24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7952900" y="1439165"/>
            <a:ext cx="1260908" cy="849788"/>
            <a:chOff x="3734930" y="1688039"/>
            <a:chExt cx="1260908" cy="849788"/>
          </a:xfrm>
        </p:grpSpPr>
        <p:sp>
          <p:nvSpPr>
            <p:cNvPr id="69" name="任意多边形 68"/>
            <p:cNvSpPr/>
            <p:nvPr/>
          </p:nvSpPr>
          <p:spPr>
            <a:xfrm>
              <a:off x="3879791" y="1688039"/>
              <a:ext cx="971187" cy="849788"/>
            </a:xfrm>
            <a:custGeom>
              <a:avLst/>
              <a:gdLst>
                <a:gd name="connsiteX0" fmla="*/ 0 w 971313"/>
                <a:gd name="connsiteY0" fmla="*/ 884769 h 884769"/>
                <a:gd name="connsiteX1" fmla="*/ 485657 w 971313"/>
                <a:gd name="connsiteY1" fmla="*/ 0 h 884769"/>
                <a:gd name="connsiteX2" fmla="*/ 485657 w 971313"/>
                <a:gd name="connsiteY2" fmla="*/ 0 h 884769"/>
                <a:gd name="connsiteX3" fmla="*/ 971313 w 971313"/>
                <a:gd name="connsiteY3" fmla="*/ 884769 h 884769"/>
                <a:gd name="connsiteX4" fmla="*/ 0 w 971313"/>
                <a:gd name="connsiteY4" fmla="*/ 884769 h 88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313" h="884769">
                  <a:moveTo>
                    <a:pt x="0" y="884769"/>
                  </a:moveTo>
                  <a:lnTo>
                    <a:pt x="485657" y="0"/>
                  </a:lnTo>
                  <a:lnTo>
                    <a:pt x="485657" y="0"/>
                  </a:lnTo>
                  <a:lnTo>
                    <a:pt x="971313" y="884769"/>
                  </a:lnTo>
                  <a:lnTo>
                    <a:pt x="0" y="884769"/>
                  </a:lnTo>
                  <a:close/>
                </a:path>
              </a:pathLst>
            </a:custGeom>
            <a:solidFill>
              <a:schemeClr val="tx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b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16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  <p:sp>
          <p:nvSpPr>
            <p:cNvPr id="70" name="文本框 25"/>
            <p:cNvSpPr txBox="1"/>
            <p:nvPr/>
          </p:nvSpPr>
          <p:spPr>
            <a:xfrm>
              <a:off x="3734930" y="2118959"/>
              <a:ext cx="1260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prstClr val="white"/>
                  </a:solidFill>
                  <a:latin typeface="Arial" panose="02080604020202020204" charset="0"/>
                  <a:ea typeface="微软雅黑" pitchFamily="34" charset="-122"/>
                  <a:sym typeface="Arial" panose="02080604020202020204" charset="0"/>
                </a:rPr>
                <a:t>省心</a:t>
              </a:r>
              <a:endParaRPr lang="zh-CN" altLang="en-US" sz="1400" b="1" dirty="0">
                <a:solidFill>
                  <a:prstClr val="white"/>
                </a:solidFill>
                <a:latin typeface="Arial" panose="02080604020202020204" charset="0"/>
                <a:ea typeface="微软雅黑" pitchFamily="34" charset="-122"/>
                <a:sym typeface="Arial" panose="0208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accel="3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accel="3800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accel="3800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accel="38000" fill="hold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accel="3800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2388" y="958916"/>
            <a:ext cx="2653496" cy="2476845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5072" y="1092799"/>
            <a:ext cx="2248128" cy="1718172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93874" y="2929980"/>
            <a:ext cx="2110524" cy="41094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Apache</a:t>
            </a:r>
          </a:p>
        </p:txBody>
      </p:sp>
      <p:sp>
        <p:nvSpPr>
          <p:cNvPr id="5" name="矩形 4"/>
          <p:cNvSpPr/>
          <p:nvPr/>
        </p:nvSpPr>
        <p:spPr>
          <a:xfrm>
            <a:off x="4561625" y="965563"/>
            <a:ext cx="2653496" cy="2476845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4309" y="1066426"/>
            <a:ext cx="2248128" cy="171817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3111" y="2829312"/>
            <a:ext cx="2110524" cy="41094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Nginx</a:t>
            </a:r>
          </a:p>
        </p:txBody>
      </p:sp>
      <p:sp>
        <p:nvSpPr>
          <p:cNvPr id="8" name="矩形 7"/>
          <p:cNvSpPr/>
          <p:nvPr/>
        </p:nvSpPr>
        <p:spPr>
          <a:xfrm>
            <a:off x="7800862" y="975694"/>
            <a:ext cx="2653496" cy="2476845"/>
          </a:xfrm>
          <a:prstGeom prst="rect">
            <a:avLst/>
          </a:prstGeom>
          <a:solidFill>
            <a:srgbClr val="EEEEEE"/>
          </a:solidFill>
          <a:ln w="9525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03546" y="1109577"/>
            <a:ext cx="2248128" cy="171817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72348" y="2946758"/>
            <a:ext cx="2110524" cy="41094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Lighttpd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3510" y="3543300"/>
            <a:ext cx="8979535" cy="871855"/>
          </a:xfrm>
          <a:prstGeom prst="rect">
            <a:avLst/>
          </a:prstGeom>
          <a:noFill/>
        </p:spPr>
        <p:txBody>
          <a:bodyPr lIns="0" rIns="0"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dirty="0">
                <a:cs typeface="东文宋体" charset="0"/>
              </a:rPr>
              <a:t>①apache是</a:t>
            </a:r>
            <a:r>
              <a:rPr dirty="0">
                <a:solidFill>
                  <a:srgbClr val="FF0000"/>
                </a:solidFill>
                <a:cs typeface="东文宋体" charset="0"/>
              </a:rPr>
              <a:t>世界排名第一</a:t>
            </a:r>
            <a:r>
              <a:rPr dirty="0">
                <a:cs typeface="东文宋体" charset="0"/>
              </a:rPr>
              <a:t>的web服务器</a:t>
            </a:r>
            <a:r>
              <a:rPr lang="x-none" dirty="0">
                <a:cs typeface="东文宋体" charset="0"/>
              </a:rPr>
              <a:t>，</a:t>
            </a:r>
            <a:r>
              <a:rPr dirty="0">
                <a:cs typeface="东文宋体" charset="0"/>
              </a:rPr>
              <a:t>根据netcraft(www.netsraft.co.uk)所作的调查</a:t>
            </a:r>
            <a:r>
              <a:rPr lang="x-none" dirty="0">
                <a:cs typeface="东文宋体" charset="0"/>
              </a:rPr>
              <a:t>，</a:t>
            </a:r>
            <a:r>
              <a:rPr dirty="0">
                <a:cs typeface="东文宋体" charset="0"/>
              </a:rPr>
              <a:t>世界上</a:t>
            </a:r>
            <a:r>
              <a:rPr dirty="0">
                <a:solidFill>
                  <a:srgbClr val="FF0000"/>
                </a:solidFill>
                <a:cs typeface="东文宋体" charset="0"/>
              </a:rPr>
              <a:t>百分之五十以上</a:t>
            </a:r>
            <a:r>
              <a:rPr dirty="0">
                <a:cs typeface="东文宋体" charset="0"/>
              </a:rPr>
              <a:t>的web服务器在使用apache</a:t>
            </a:r>
            <a:r>
              <a:rPr lang="x-none" dirty="0">
                <a:cs typeface="东文宋体" charset="0"/>
              </a:rPr>
              <a:t>。</a:t>
            </a:r>
            <a:endParaRPr lang="x-none" dirty="0">
              <a:cs typeface="东文宋体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</a:p>
        </p:txBody>
      </p:sp>
      <p:sp>
        <p:nvSpPr>
          <p:cNvPr id="12" name="标题 11"/>
          <p:cNvSpPr>
            <a:spLocks noGrp="1"/>
          </p:cNvSpPr>
          <p:nvPr/>
        </p:nvSpPr>
        <p:spPr>
          <a:xfrm>
            <a:off x="247015" y="203200"/>
            <a:ext cx="11778615" cy="513715"/>
          </a:xfrm>
        </p:spPr>
        <p:txBody>
          <a:bodyPr>
            <a:normAutofit fontScale="8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zh-CN" dirty="0">
                <a:solidFill>
                  <a:srgbClr val="FF0000"/>
                </a:solidFill>
                <a:effectLst/>
              </a:rPr>
              <a:t>WEB</a:t>
            </a:r>
            <a:r>
              <a:rPr lang="x-none" altLang="zh-CN" dirty="0" smtClean="0">
                <a:solidFill>
                  <a:srgbClr val="FF0000"/>
                </a:solidFill>
                <a:effectLst/>
              </a:rPr>
              <a:t>服务三大巨头                                 </a:t>
            </a:r>
            <a:r>
              <a:rPr lang="x-none" altLang="zh-CN" dirty="0" smtClean="0">
                <a:solidFill>
                  <a:srgbClr val="DCB339"/>
                </a:solidFill>
                <a:effectLst/>
              </a:rPr>
              <a:t>技术总监</a:t>
            </a:r>
            <a:r>
              <a:rPr lang="x-none" altLang="zh-CN" dirty="0" smtClean="0">
                <a:solidFill>
                  <a:srgbClr val="DCB339"/>
                </a:solidFill>
                <a:sym typeface="+mn-ea"/>
              </a:rPr>
              <a:t>：李嘉文</a:t>
            </a:r>
            <a:r>
              <a:rPr lang="x-none" altLang="zh-CN" dirty="0" smtClean="0">
                <a:solidFill>
                  <a:srgbClr val="FF0000"/>
                </a:solidFill>
                <a:effectLst/>
              </a:rPr>
              <a:t>                             </a:t>
            </a:r>
            <a:endParaRPr lang="x-none" altLang="zh-CN" dirty="0">
              <a:solidFill>
                <a:srgbClr val="FF0000"/>
              </a:solidFill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5880" y="4464685"/>
            <a:ext cx="921131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dirty="0">
                <a:cs typeface="东文宋体" charset="0"/>
                <a:sym typeface="+mn-ea"/>
              </a:rPr>
              <a:t>②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Nginx</a:t>
            </a:r>
            <a:r>
              <a:rPr lang="x-none" dirty="0">
                <a:cs typeface="东文宋体" charset="0"/>
                <a:sym typeface="+mn-ea"/>
              </a:rPr>
              <a:t>轻量级，高性能http和反向代理服务器。高并发连接</a:t>
            </a:r>
            <a:r>
              <a:rPr lang="x-none" dirty="0">
                <a:solidFill>
                  <a:srgbClr val="FF0000"/>
                </a:solidFill>
                <a:cs typeface="东文宋体" charset="0"/>
                <a:sym typeface="+mn-ea"/>
              </a:rPr>
              <a:t>达到2-4万个，内存、cpu等系统资源消耗低。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55725" y="5469890"/>
            <a:ext cx="9046845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dirty="0">
                <a:cs typeface="东文宋体" charset="0"/>
                <a:sym typeface="+mn-ea"/>
              </a:rPr>
              <a:t>③Lighttpd 是一个德国人领导的开源Web服务器软件，其根本的目的是提供一个专门针对</a:t>
            </a:r>
            <a:r>
              <a:rPr dirty="0">
                <a:solidFill>
                  <a:srgbClr val="FF0000"/>
                </a:solidFill>
                <a:cs typeface="东文宋体" charset="0"/>
                <a:sym typeface="+mn-ea"/>
              </a:rPr>
              <a:t>高性能网站，安全、快速、兼容性好</a:t>
            </a:r>
            <a:r>
              <a:rPr dirty="0">
                <a:cs typeface="东文宋体" charset="0"/>
                <a:sym typeface="+mn-ea"/>
              </a:rPr>
              <a:t>并且灵活的web server环境。</a:t>
            </a:r>
            <a:r>
              <a:rPr dirty="0" smtClean="0">
                <a:cs typeface="东文宋体" charset="0"/>
                <a:sym typeface="+mn-ea"/>
              </a:rPr>
              <a:t>具有非常低的内存开销cpu</a:t>
            </a:r>
            <a:r>
              <a:rPr dirty="0">
                <a:cs typeface="东文宋体" charset="0"/>
                <a:sym typeface="+mn-ea"/>
              </a:rPr>
              <a:t>占用率低、效能好以及丰富的模块等特点。</a:t>
            </a:r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2" grpId="0" bldLvl="0" animBg="1"/>
      <p:bldP spid="11" grpId="0"/>
      <p:bldP spid="6" grpId="0" bldLvl="0" animBg="1"/>
      <p:bldP spid="7" grpId="0" bldLvl="0" animBg="1"/>
      <p:bldP spid="5" grpId="0" bldLvl="0" animBg="1"/>
      <p:bldP spid="13" grpId="0"/>
      <p:bldP spid="13" grpId="1"/>
      <p:bldP spid="9" grpId="0" animBg="1"/>
      <p:bldP spid="10" grpId="0" animBg="1"/>
      <p:bldP spid="8" grpId="0" animBg="1"/>
      <p:bldP spid="9" grpId="1" bldLvl="0" animBg="1"/>
      <p:bldP spid="10" grpId="1" bldLvl="0" animBg="1"/>
      <p:bldP spid="8" grpId="1" bldLvl="0" animBg="1"/>
      <p:bldP spid="14" grpId="0"/>
    </p:bldLst>
  </p:timing>
</p:sld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温馨记忆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3239</Words>
  <Application>Kingsoft Office WPP</Application>
  <PresentationFormat>宽屏</PresentationFormat>
  <Paragraphs>372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Arial </vt:lpstr>
      <vt:lpstr>宋体 </vt:lpstr>
      <vt:lpstr>微软雅黑</vt:lpstr>
      <vt:lpstr>清风素材 https://12sc.taobao.com</vt:lpstr>
      <vt:lpstr>温馨记忆</vt:lpstr>
      <vt:lpstr>PowerPoint 演示文稿</vt:lpstr>
      <vt:lpstr>企业简介</vt:lpstr>
      <vt:lpstr>PowerPoint 演示文稿</vt:lpstr>
      <vt:lpstr>成员介绍</vt:lpstr>
      <vt:lpstr>PowerPoint 演示文稿</vt:lpstr>
      <vt:lpstr>承接项目拓扑图</vt:lpstr>
      <vt:lpstr>PowerPoint 演示文稿</vt:lpstr>
      <vt:lpstr>WEB服务器（开拓企业互联网生活）                      技术总监：李嘉文</vt:lpstr>
      <vt:lpstr>PowerPoint 演示文稿</vt:lpstr>
      <vt:lpstr>WEB虚拟主机（三大优势）                                 技术总监：李嘉文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模板025</dc:title>
  <dc:creator>哎呀小小草</dc:creator>
  <cp:lastModifiedBy>root</cp:lastModifiedBy>
  <cp:revision>146</cp:revision>
  <dcterms:created xsi:type="dcterms:W3CDTF">2018-08-07T11:02:15Z</dcterms:created>
  <dcterms:modified xsi:type="dcterms:W3CDTF">2018-08-07T11:02:15Z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